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6" r:id="rId12"/>
    <p:sldId id="267" r:id="rId13"/>
    <p:sldId id="268" r:id="rId14"/>
    <p:sldId id="269" r:id="rId15"/>
    <p:sldId id="270" r:id="rId16"/>
  </p:sldIdLst>
  <p:sldSz cx="18288000" cy="10287000"/>
  <p:notesSz cx="6858000" cy="9144000"/>
  <p:embeddedFontLst>
    <p:embeddedFont>
      <p:font typeface="Noto Serif Bold" panose="02020800060500020200"/>
      <p:bold r:id="rId20"/>
    </p:embeddedFont>
    <p:embeddedFont>
      <p:font typeface="Noto Serif" panose="02020600060500020200"/>
      <p:regular r:id="rId21"/>
    </p:embeddedFont>
    <p:embeddedFont>
      <p:font typeface="Clear Sans Regular" panose="020B0503030202020304"/>
      <p:regular r:id="rId22"/>
    </p:embeddedFont>
    <p:embeddedFont>
      <p:font typeface="Clear Sans Bold" panose="020B0803030202020304"/>
      <p:bold r:id="rId23"/>
    </p:embeddedFont>
    <p:embeddedFont>
      <p:font typeface="Clear Sans Regular Bold" panose="020B0603030202020304"/>
      <p:regular r:id="rId24"/>
    </p:embeddedFont>
    <p:embeddedFont>
      <p:font typeface="Big Shoulders Display Bold"/>
      <p:bold r:id="rId25"/>
    </p:embeddedFont>
    <p:embeddedFont>
      <p:font typeface="Canva Sans Bold" panose="020B0803030501040103"/>
      <p:bold r:id="rId26"/>
    </p:embeddedFont>
    <p:embeddedFont>
      <p:font typeface="Canva Sans" panose="020B0503030501040103"/>
      <p:regular r:id="rId27"/>
    </p:embeddedFont>
    <p:embeddedFont>
      <p:font typeface="Calibri" panose="020F050202020403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font" Target="fonts/font12.fntdata"/><Relationship Id="rId30" Type="http://schemas.openxmlformats.org/officeDocument/2006/relationships/font" Target="fonts/font11.fntdata"/><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svg"/><Relationship Id="rId7" Type="http://schemas.openxmlformats.org/officeDocument/2006/relationships/image" Target="../media/image4.png"/><Relationship Id="rId6" Type="http://schemas.openxmlformats.org/officeDocument/2006/relationships/image" Target="../media/image3.svg"/><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3" Type="http://schemas.openxmlformats.org/officeDocument/2006/relationships/slideLayout" Target="../slideLayouts/slideLayout7.xml"/><Relationship Id="rId12" Type="http://schemas.openxmlformats.org/officeDocument/2006/relationships/image" Target="../media/image6.svg"/><Relationship Id="rId11" Type="http://schemas.openxmlformats.org/officeDocument/2006/relationships/image" Target="../media/image6.png"/><Relationship Id="rId10" Type="http://schemas.openxmlformats.org/officeDocument/2006/relationships/image" Target="../media/image5.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7.sv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1.svg"/><Relationship Id="rId7" Type="http://schemas.openxmlformats.org/officeDocument/2006/relationships/image" Target="../media/image25.png"/><Relationship Id="rId6" Type="http://schemas.openxmlformats.org/officeDocument/2006/relationships/image" Target="../media/image20.svg"/><Relationship Id="rId5" Type="http://schemas.openxmlformats.org/officeDocument/2006/relationships/image" Target="../media/image24.png"/><Relationship Id="rId4" Type="http://schemas.openxmlformats.org/officeDocument/2006/relationships/image" Target="../media/image19.svg"/><Relationship Id="rId3" Type="http://schemas.openxmlformats.org/officeDocument/2006/relationships/image" Target="../media/image23.png"/><Relationship Id="rId2" Type="http://schemas.openxmlformats.org/officeDocument/2006/relationships/image" Target="../media/image18.svg"/><Relationship Id="rId13" Type="http://schemas.openxmlformats.org/officeDocument/2006/relationships/slideLayout" Target="../slideLayouts/slideLayout7.xml"/><Relationship Id="rId12" Type="http://schemas.openxmlformats.org/officeDocument/2006/relationships/image" Target="../media/image23.svg"/><Relationship Id="rId11" Type="http://schemas.openxmlformats.org/officeDocument/2006/relationships/image" Target="../media/image27.png"/><Relationship Id="rId10" Type="http://schemas.openxmlformats.org/officeDocument/2006/relationships/image" Target="../media/image22.sv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6.png"/><Relationship Id="rId4" Type="http://schemas.openxmlformats.org/officeDocument/2006/relationships/image" Target="../media/image21.svg"/><Relationship Id="rId3" Type="http://schemas.openxmlformats.org/officeDocument/2006/relationships/image" Target="../media/image25.png"/><Relationship Id="rId2" Type="http://schemas.openxmlformats.org/officeDocument/2006/relationships/image" Target="../media/image18.sv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svg"/><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GIF"/></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7.png"/><Relationship Id="rId4" Type="http://schemas.openxmlformats.org/officeDocument/2006/relationships/image" Target="../media/image15.svg"/><Relationship Id="rId3" Type="http://schemas.openxmlformats.org/officeDocument/2006/relationships/image" Target="../media/image16.png"/><Relationship Id="rId2" Type="http://schemas.openxmlformats.org/officeDocument/2006/relationships/image" Target="../media/image14.sv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rot="0">
            <a:off x="8645769" y="1888494"/>
            <a:ext cx="9330777" cy="7429606"/>
            <a:chOff x="0" y="0"/>
            <a:chExt cx="12441035" cy="9906141"/>
          </a:xfrm>
        </p:grpSpPr>
        <p:sp>
          <p:nvSpPr>
            <p:cNvPr id="3" name="TextBox 3"/>
            <p:cNvSpPr txBox="1"/>
            <p:nvPr/>
          </p:nvSpPr>
          <p:spPr>
            <a:xfrm>
              <a:off x="0" y="180975"/>
              <a:ext cx="12441035" cy="8074861"/>
            </a:xfrm>
            <a:prstGeom prst="rect">
              <a:avLst/>
            </a:prstGeom>
          </p:spPr>
          <p:txBody>
            <a:bodyPr lIns="0" tIns="0" rIns="0" bIns="0" rtlCol="0" anchor="t">
              <a:spAutoFit/>
            </a:bodyPr>
            <a:lstStyle/>
            <a:p>
              <a:pPr>
                <a:lnSpc>
                  <a:spcPts val="9400"/>
                </a:lnSpc>
              </a:pPr>
              <a:r>
                <a:rPr lang="en-US" sz="9400">
                  <a:solidFill>
                    <a:srgbClr val="F7B4A7"/>
                  </a:solidFill>
                  <a:latin typeface="Noto Serif Bold" panose="02020800060500020200"/>
                </a:rPr>
                <a:t>Data Encryption  using DMS and DSP</a:t>
              </a:r>
              <a:endParaRPr lang="en-US" sz="9400">
                <a:solidFill>
                  <a:srgbClr val="F7B4A7"/>
                </a:solidFill>
                <a:latin typeface="Noto Serif Bold" panose="02020800060500020200"/>
              </a:endParaRPr>
            </a:p>
            <a:p>
              <a:pPr>
                <a:lnSpc>
                  <a:spcPts val="9400"/>
                </a:lnSpc>
              </a:pPr>
            </a:p>
          </p:txBody>
        </p:sp>
        <p:sp>
          <p:nvSpPr>
            <p:cNvPr id="4" name="TextBox 4"/>
            <p:cNvSpPr txBox="1"/>
            <p:nvPr/>
          </p:nvSpPr>
          <p:spPr>
            <a:xfrm>
              <a:off x="0" y="8928240"/>
              <a:ext cx="12441035" cy="977901"/>
            </a:xfrm>
            <a:prstGeom prst="rect">
              <a:avLst/>
            </a:prstGeom>
          </p:spPr>
          <p:txBody>
            <a:bodyPr lIns="0" tIns="0" rIns="0" bIns="0" rtlCol="0" anchor="t">
              <a:spAutoFit/>
            </a:bodyPr>
            <a:lstStyle/>
            <a:p>
              <a:pPr>
                <a:lnSpc>
                  <a:spcPts val="6300"/>
                </a:lnSpc>
              </a:pPr>
              <a:r>
                <a:rPr lang="en-US" sz="4500">
                  <a:solidFill>
                    <a:srgbClr val="94DDDE"/>
                  </a:solidFill>
                  <a:latin typeface="Noto Serif" panose="02020600060500020200"/>
                </a:rPr>
                <a:t>TEAM - 11</a:t>
              </a:r>
              <a:endParaRPr lang="en-US" sz="4500">
                <a:solidFill>
                  <a:srgbClr val="94DDDE"/>
                </a:solidFill>
                <a:latin typeface="Noto Serif" panose="02020600060500020200"/>
              </a:endParaRPr>
            </a:p>
          </p:txBody>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182834" y="-1921745"/>
            <a:ext cx="6755642" cy="4114800"/>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03834" y="1790711"/>
            <a:ext cx="1194327" cy="2586142"/>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095190" y="2021154"/>
            <a:ext cx="5357753" cy="5591583"/>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7148" y="1264426"/>
            <a:ext cx="3144039" cy="2440918"/>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24872" y="5005800"/>
            <a:ext cx="1894295" cy="4252500"/>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011803" y="7612736"/>
            <a:ext cx="3486358" cy="4114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rot="0">
            <a:off x="318778" y="1028700"/>
            <a:ext cx="4078230" cy="1164043"/>
            <a:chOff x="0" y="0"/>
            <a:chExt cx="1423825" cy="406400"/>
          </a:xfrm>
        </p:grpSpPr>
        <p:sp>
          <p:nvSpPr>
            <p:cNvPr id="3" name="Freeform 3"/>
            <p:cNvSpPr/>
            <p:nvPr/>
          </p:nvSpPr>
          <p:spPr>
            <a:xfrm>
              <a:off x="0" y="0"/>
              <a:ext cx="1423825" cy="406400"/>
            </a:xfrm>
            <a:custGeom>
              <a:avLst/>
              <a:gdLst/>
              <a:ahLst/>
              <a:cxnLst/>
              <a:rect l="l" t="t" r="r" b="b"/>
              <a:pathLst>
                <a:path w="1423825" h="406400">
                  <a:moveTo>
                    <a:pt x="0" y="0"/>
                  </a:moveTo>
                  <a:lnTo>
                    <a:pt x="1423825" y="0"/>
                  </a:lnTo>
                  <a:lnTo>
                    <a:pt x="1423825" y="406400"/>
                  </a:lnTo>
                  <a:lnTo>
                    <a:pt x="0" y="406400"/>
                  </a:lnTo>
                  <a:close/>
                </a:path>
              </a:pathLst>
            </a:custGeom>
            <a:solidFill>
              <a:srgbClr val="1E191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5" name="TextBox 5"/>
          <p:cNvSpPr txBox="1"/>
          <p:nvPr/>
        </p:nvSpPr>
        <p:spPr>
          <a:xfrm>
            <a:off x="1209079" y="1328146"/>
            <a:ext cx="2297627" cy="660400"/>
          </a:xfrm>
          <a:prstGeom prst="rect">
            <a:avLst/>
          </a:prstGeom>
        </p:spPr>
        <p:txBody>
          <a:bodyPr lIns="0" tIns="0" rIns="0" bIns="0" rtlCol="0" anchor="t">
            <a:spAutoFit/>
          </a:bodyPr>
          <a:lstStyle/>
          <a:p>
            <a:pPr>
              <a:lnSpc>
                <a:spcPts val="5000"/>
              </a:lnSpc>
            </a:pPr>
            <a:r>
              <a:rPr lang="en-US" sz="5000">
                <a:solidFill>
                  <a:srgbClr val="FF0099"/>
                </a:solidFill>
                <a:latin typeface="Big Shoulders Display Bold"/>
              </a:rPr>
              <a:t>PLAIN TEXT</a:t>
            </a:r>
            <a:endParaRPr lang="en-US" sz="5000">
              <a:solidFill>
                <a:srgbClr val="FF0099"/>
              </a:solidFill>
              <a:latin typeface="Big Shoulders Display Bold"/>
            </a:endParaRPr>
          </a:p>
        </p:txBody>
      </p:sp>
      <p:grpSp>
        <p:nvGrpSpPr>
          <p:cNvPr id="6" name="Group 6"/>
          <p:cNvGrpSpPr/>
          <p:nvPr/>
        </p:nvGrpSpPr>
        <p:grpSpPr>
          <a:xfrm rot="0">
            <a:off x="7292260" y="656628"/>
            <a:ext cx="3703481" cy="1908186"/>
            <a:chOff x="0" y="0"/>
            <a:chExt cx="1292989" cy="666201"/>
          </a:xfrm>
        </p:grpSpPr>
        <p:sp>
          <p:nvSpPr>
            <p:cNvPr id="7" name="Freeform 7"/>
            <p:cNvSpPr/>
            <p:nvPr/>
          </p:nvSpPr>
          <p:spPr>
            <a:xfrm>
              <a:off x="0" y="0"/>
              <a:ext cx="1292989" cy="666201"/>
            </a:xfrm>
            <a:custGeom>
              <a:avLst/>
              <a:gdLst/>
              <a:ahLst/>
              <a:cxnLst/>
              <a:rect l="l" t="t" r="r" b="b"/>
              <a:pathLst>
                <a:path w="1292989" h="666201">
                  <a:moveTo>
                    <a:pt x="0" y="0"/>
                  </a:moveTo>
                  <a:lnTo>
                    <a:pt x="1292989" y="0"/>
                  </a:lnTo>
                  <a:lnTo>
                    <a:pt x="1292989" y="666201"/>
                  </a:lnTo>
                  <a:lnTo>
                    <a:pt x="0" y="666201"/>
                  </a:lnTo>
                  <a:close/>
                </a:path>
              </a:pathLst>
            </a:custGeom>
            <a:solidFill>
              <a:srgbClr val="545454"/>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9" name="AutoShape 9"/>
          <p:cNvSpPr/>
          <p:nvPr/>
        </p:nvSpPr>
        <p:spPr>
          <a:xfrm rot="-17299">
            <a:off x="3506682" y="1601196"/>
            <a:ext cx="3785602" cy="0"/>
          </a:xfrm>
          <a:prstGeom prst="line">
            <a:avLst/>
          </a:prstGeom>
          <a:ln w="38100" cap="flat">
            <a:solidFill>
              <a:srgbClr val="000000"/>
            </a:solidFill>
            <a:prstDash val="solid"/>
            <a:headEnd type="none" w="sm" len="sm"/>
            <a:tailEnd type="arrow" w="med" len="sm"/>
          </a:ln>
        </p:spPr>
      </p:sp>
      <p:grpSp>
        <p:nvGrpSpPr>
          <p:cNvPr id="10" name="Group 10"/>
          <p:cNvGrpSpPr/>
          <p:nvPr/>
        </p:nvGrpSpPr>
        <p:grpSpPr>
          <a:xfrm rot="0">
            <a:off x="13575803" y="656628"/>
            <a:ext cx="4281071" cy="8438337"/>
            <a:chOff x="0" y="0"/>
            <a:chExt cx="1127525" cy="2222443"/>
          </a:xfrm>
        </p:grpSpPr>
        <p:sp>
          <p:nvSpPr>
            <p:cNvPr id="11" name="Freeform 11"/>
            <p:cNvSpPr/>
            <p:nvPr/>
          </p:nvSpPr>
          <p:spPr>
            <a:xfrm>
              <a:off x="0" y="0"/>
              <a:ext cx="1127525" cy="2222443"/>
            </a:xfrm>
            <a:custGeom>
              <a:avLst/>
              <a:gdLst/>
              <a:ahLst/>
              <a:cxnLst/>
              <a:rect l="l" t="t" r="r" b="b"/>
              <a:pathLst>
                <a:path w="1127525" h="2222443">
                  <a:moveTo>
                    <a:pt x="0" y="0"/>
                  </a:moveTo>
                  <a:lnTo>
                    <a:pt x="1127525" y="0"/>
                  </a:lnTo>
                  <a:lnTo>
                    <a:pt x="1127525" y="2222443"/>
                  </a:lnTo>
                  <a:lnTo>
                    <a:pt x="0" y="2222443"/>
                  </a:lnTo>
                  <a:close/>
                </a:path>
              </a:pathLst>
            </a:custGeom>
            <a:solidFill>
              <a:srgbClr val="FFFFFF"/>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3" name="TextBox 13"/>
          <p:cNvSpPr txBox="1"/>
          <p:nvPr/>
        </p:nvSpPr>
        <p:spPr>
          <a:xfrm>
            <a:off x="7590597" y="1131297"/>
            <a:ext cx="3106805" cy="1035050"/>
          </a:xfrm>
          <a:prstGeom prst="rect">
            <a:avLst/>
          </a:prstGeom>
        </p:spPr>
        <p:txBody>
          <a:bodyPr lIns="0" tIns="0" rIns="0" bIns="0" rtlCol="0" anchor="t">
            <a:spAutoFit/>
          </a:bodyPr>
          <a:lstStyle/>
          <a:p>
            <a:pPr algn="ctr">
              <a:lnSpc>
                <a:spcPts val="4000"/>
              </a:lnSpc>
            </a:pPr>
            <a:r>
              <a:rPr lang="en-US" sz="4000">
                <a:solidFill>
                  <a:srgbClr val="38B6FF"/>
                </a:solidFill>
                <a:latin typeface="Big Shoulders Display Bold"/>
              </a:rPr>
              <a:t>PRE-ROUND</a:t>
            </a:r>
            <a:endParaRPr lang="en-US" sz="4000">
              <a:solidFill>
                <a:srgbClr val="38B6FF"/>
              </a:solidFill>
              <a:latin typeface="Big Shoulders Display Bold"/>
            </a:endParaRPr>
          </a:p>
          <a:p>
            <a:pPr>
              <a:lnSpc>
                <a:spcPts val="4000"/>
              </a:lnSpc>
            </a:pPr>
            <a:r>
              <a:rPr lang="en-US" sz="4000">
                <a:solidFill>
                  <a:srgbClr val="38B6FF"/>
                </a:solidFill>
                <a:latin typeface="Big Shoulders Display Bold"/>
              </a:rPr>
              <a:t>TRANSFORMATION</a:t>
            </a:r>
            <a:endParaRPr lang="en-US" sz="4000">
              <a:solidFill>
                <a:srgbClr val="38B6FF"/>
              </a:solidFill>
              <a:latin typeface="Big Shoulders Display Bold"/>
            </a:endParaRPr>
          </a:p>
        </p:txBody>
      </p:sp>
      <p:sp>
        <p:nvSpPr>
          <p:cNvPr id="14" name="TextBox 14"/>
          <p:cNvSpPr txBox="1"/>
          <p:nvPr/>
        </p:nvSpPr>
        <p:spPr>
          <a:xfrm>
            <a:off x="13575899" y="3917340"/>
            <a:ext cx="4281071" cy="1825625"/>
          </a:xfrm>
          <a:prstGeom prst="rect">
            <a:avLst/>
          </a:prstGeom>
        </p:spPr>
        <p:txBody>
          <a:bodyPr lIns="0" tIns="0" rIns="0" bIns="0" rtlCol="0" anchor="t">
            <a:spAutoFit/>
          </a:bodyPr>
          <a:lstStyle/>
          <a:p>
            <a:pPr marL="0" lvl="0" indent="0" algn="ctr">
              <a:lnSpc>
                <a:spcPts val="7000"/>
              </a:lnSpc>
              <a:spcBef>
                <a:spcPct val="0"/>
              </a:spcBef>
            </a:pPr>
            <a:r>
              <a:rPr lang="en-US" sz="7000" u="none">
                <a:solidFill>
                  <a:srgbClr val="000000"/>
                </a:solidFill>
                <a:latin typeface="Big Shoulders Display Bold"/>
              </a:rPr>
              <a:t>KEY EXPANSION</a:t>
            </a:r>
            <a:endParaRPr lang="en-US" sz="7000" u="none">
              <a:solidFill>
                <a:srgbClr val="000000"/>
              </a:solidFill>
              <a:latin typeface="Big Shoulders Display Bold"/>
            </a:endParaRPr>
          </a:p>
        </p:txBody>
      </p:sp>
      <p:grpSp>
        <p:nvGrpSpPr>
          <p:cNvPr id="15" name="Group 15"/>
          <p:cNvGrpSpPr/>
          <p:nvPr/>
        </p:nvGrpSpPr>
        <p:grpSpPr>
          <a:xfrm rot="0">
            <a:off x="318778" y="8094257"/>
            <a:ext cx="4078230" cy="1164043"/>
            <a:chOff x="0" y="0"/>
            <a:chExt cx="1423825" cy="406400"/>
          </a:xfrm>
        </p:grpSpPr>
        <p:sp>
          <p:nvSpPr>
            <p:cNvPr id="16" name="Freeform 16"/>
            <p:cNvSpPr/>
            <p:nvPr/>
          </p:nvSpPr>
          <p:spPr>
            <a:xfrm>
              <a:off x="0" y="0"/>
              <a:ext cx="1423825" cy="406400"/>
            </a:xfrm>
            <a:custGeom>
              <a:avLst/>
              <a:gdLst/>
              <a:ahLst/>
              <a:cxnLst/>
              <a:rect l="l" t="t" r="r" b="b"/>
              <a:pathLst>
                <a:path w="1423825" h="406400">
                  <a:moveTo>
                    <a:pt x="0" y="0"/>
                  </a:moveTo>
                  <a:lnTo>
                    <a:pt x="1423825" y="0"/>
                  </a:lnTo>
                  <a:lnTo>
                    <a:pt x="1423825" y="406400"/>
                  </a:lnTo>
                  <a:lnTo>
                    <a:pt x="0" y="406400"/>
                  </a:lnTo>
                  <a:close/>
                </a:path>
              </a:pathLst>
            </a:custGeom>
            <a:solidFill>
              <a:srgbClr val="1E191B"/>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8" name="TextBox 18"/>
          <p:cNvSpPr txBox="1"/>
          <p:nvPr/>
        </p:nvSpPr>
        <p:spPr>
          <a:xfrm>
            <a:off x="1042339" y="8434566"/>
            <a:ext cx="2631107" cy="660400"/>
          </a:xfrm>
          <a:prstGeom prst="rect">
            <a:avLst/>
          </a:prstGeom>
        </p:spPr>
        <p:txBody>
          <a:bodyPr lIns="0" tIns="0" rIns="0" bIns="0" rtlCol="0" anchor="t">
            <a:spAutoFit/>
          </a:bodyPr>
          <a:lstStyle/>
          <a:p>
            <a:pPr>
              <a:lnSpc>
                <a:spcPts val="5000"/>
              </a:lnSpc>
            </a:pPr>
            <a:r>
              <a:rPr lang="en-US" sz="5000">
                <a:solidFill>
                  <a:srgbClr val="FF0099"/>
                </a:solidFill>
                <a:latin typeface="Big Shoulders Display Bold"/>
              </a:rPr>
              <a:t>CIPHER TEXT</a:t>
            </a:r>
            <a:endParaRPr lang="en-US" sz="5000">
              <a:solidFill>
                <a:srgbClr val="FF0099"/>
              </a:solidFill>
              <a:latin typeface="Big Shoulders Display Bold"/>
            </a:endParaRPr>
          </a:p>
        </p:txBody>
      </p:sp>
      <p:grpSp>
        <p:nvGrpSpPr>
          <p:cNvPr id="19" name="Group 19"/>
          <p:cNvGrpSpPr/>
          <p:nvPr/>
        </p:nvGrpSpPr>
        <p:grpSpPr>
          <a:xfrm rot="0">
            <a:off x="7292356" y="3712160"/>
            <a:ext cx="3703481" cy="680821"/>
            <a:chOff x="0" y="0"/>
            <a:chExt cx="1292989" cy="237694"/>
          </a:xfrm>
        </p:grpSpPr>
        <p:sp>
          <p:nvSpPr>
            <p:cNvPr id="20" name="Freeform 20"/>
            <p:cNvSpPr/>
            <p:nvPr/>
          </p:nvSpPr>
          <p:spPr>
            <a:xfrm>
              <a:off x="0" y="0"/>
              <a:ext cx="1292989" cy="237694"/>
            </a:xfrm>
            <a:custGeom>
              <a:avLst/>
              <a:gdLst/>
              <a:ahLst/>
              <a:cxnLst/>
              <a:rect l="l" t="t" r="r" b="b"/>
              <a:pathLst>
                <a:path w="1292989" h="237694">
                  <a:moveTo>
                    <a:pt x="0" y="0"/>
                  </a:moveTo>
                  <a:lnTo>
                    <a:pt x="1292989" y="0"/>
                  </a:lnTo>
                  <a:lnTo>
                    <a:pt x="1292989" y="237694"/>
                  </a:lnTo>
                  <a:lnTo>
                    <a:pt x="0" y="237694"/>
                  </a:lnTo>
                  <a:close/>
                </a:path>
              </a:pathLst>
            </a:custGeom>
            <a:solidFill>
              <a:srgbClr val="545454"/>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22" name="TextBox 22"/>
          <p:cNvSpPr txBox="1"/>
          <p:nvPr/>
        </p:nvSpPr>
        <p:spPr>
          <a:xfrm>
            <a:off x="7590597" y="3862755"/>
            <a:ext cx="3106805" cy="530225"/>
          </a:xfrm>
          <a:prstGeom prst="rect">
            <a:avLst/>
          </a:prstGeom>
        </p:spPr>
        <p:txBody>
          <a:bodyPr lIns="0" tIns="0" rIns="0" bIns="0" rtlCol="0" anchor="t">
            <a:spAutoFit/>
          </a:bodyPr>
          <a:lstStyle/>
          <a:p>
            <a:pPr algn="ctr">
              <a:lnSpc>
                <a:spcPts val="4000"/>
              </a:lnSpc>
            </a:pPr>
            <a:r>
              <a:rPr lang="en-US" sz="4000">
                <a:solidFill>
                  <a:srgbClr val="38B6FF"/>
                </a:solidFill>
                <a:latin typeface="Big Shoulders Display Bold"/>
              </a:rPr>
              <a:t>ROUND-1</a:t>
            </a:r>
            <a:endParaRPr lang="en-US" sz="4000">
              <a:solidFill>
                <a:srgbClr val="38B6FF"/>
              </a:solidFill>
              <a:latin typeface="Big Shoulders Display Bold"/>
            </a:endParaRPr>
          </a:p>
        </p:txBody>
      </p:sp>
      <p:grpSp>
        <p:nvGrpSpPr>
          <p:cNvPr id="23" name="Group 23"/>
          <p:cNvGrpSpPr/>
          <p:nvPr/>
        </p:nvGrpSpPr>
        <p:grpSpPr>
          <a:xfrm rot="0">
            <a:off x="7292356" y="5143500"/>
            <a:ext cx="3703481" cy="680821"/>
            <a:chOff x="0" y="0"/>
            <a:chExt cx="1292989" cy="237694"/>
          </a:xfrm>
        </p:grpSpPr>
        <p:sp>
          <p:nvSpPr>
            <p:cNvPr id="24" name="Freeform 24"/>
            <p:cNvSpPr/>
            <p:nvPr/>
          </p:nvSpPr>
          <p:spPr>
            <a:xfrm>
              <a:off x="0" y="0"/>
              <a:ext cx="1292989" cy="237694"/>
            </a:xfrm>
            <a:custGeom>
              <a:avLst/>
              <a:gdLst/>
              <a:ahLst/>
              <a:cxnLst/>
              <a:rect l="l" t="t" r="r" b="b"/>
              <a:pathLst>
                <a:path w="1292989" h="237694">
                  <a:moveTo>
                    <a:pt x="0" y="0"/>
                  </a:moveTo>
                  <a:lnTo>
                    <a:pt x="1292989" y="0"/>
                  </a:lnTo>
                  <a:lnTo>
                    <a:pt x="1292989" y="237694"/>
                  </a:lnTo>
                  <a:lnTo>
                    <a:pt x="0" y="237694"/>
                  </a:lnTo>
                  <a:close/>
                </a:path>
              </a:pathLst>
            </a:custGeom>
            <a:solidFill>
              <a:srgbClr val="545454"/>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26" name="TextBox 26"/>
          <p:cNvSpPr txBox="1"/>
          <p:nvPr/>
        </p:nvSpPr>
        <p:spPr>
          <a:xfrm>
            <a:off x="7590597" y="5294096"/>
            <a:ext cx="3106805" cy="530225"/>
          </a:xfrm>
          <a:prstGeom prst="rect">
            <a:avLst/>
          </a:prstGeom>
        </p:spPr>
        <p:txBody>
          <a:bodyPr lIns="0" tIns="0" rIns="0" bIns="0" rtlCol="0" anchor="t">
            <a:spAutoFit/>
          </a:bodyPr>
          <a:lstStyle/>
          <a:p>
            <a:pPr algn="ctr">
              <a:lnSpc>
                <a:spcPts val="4000"/>
              </a:lnSpc>
            </a:pPr>
            <a:r>
              <a:rPr lang="en-US" sz="4000">
                <a:solidFill>
                  <a:srgbClr val="38B6FF"/>
                </a:solidFill>
                <a:latin typeface="Big Shoulders Display Bold"/>
              </a:rPr>
              <a:t>ROUND-2</a:t>
            </a:r>
            <a:endParaRPr lang="en-US" sz="4000">
              <a:solidFill>
                <a:srgbClr val="38B6FF"/>
              </a:solidFill>
              <a:latin typeface="Big Shoulders Display Bold"/>
            </a:endParaRPr>
          </a:p>
        </p:txBody>
      </p:sp>
      <p:grpSp>
        <p:nvGrpSpPr>
          <p:cNvPr id="27" name="Group 27"/>
          <p:cNvGrpSpPr/>
          <p:nvPr/>
        </p:nvGrpSpPr>
        <p:grpSpPr>
          <a:xfrm rot="0">
            <a:off x="7292260" y="6652996"/>
            <a:ext cx="3703481" cy="680821"/>
            <a:chOff x="0" y="0"/>
            <a:chExt cx="1292989" cy="237694"/>
          </a:xfrm>
        </p:grpSpPr>
        <p:sp>
          <p:nvSpPr>
            <p:cNvPr id="28" name="Freeform 28"/>
            <p:cNvSpPr/>
            <p:nvPr/>
          </p:nvSpPr>
          <p:spPr>
            <a:xfrm>
              <a:off x="0" y="0"/>
              <a:ext cx="1292989" cy="237694"/>
            </a:xfrm>
            <a:custGeom>
              <a:avLst/>
              <a:gdLst/>
              <a:ahLst/>
              <a:cxnLst/>
              <a:rect l="l" t="t" r="r" b="b"/>
              <a:pathLst>
                <a:path w="1292989" h="237694">
                  <a:moveTo>
                    <a:pt x="0" y="0"/>
                  </a:moveTo>
                  <a:lnTo>
                    <a:pt x="1292989" y="0"/>
                  </a:lnTo>
                  <a:lnTo>
                    <a:pt x="1292989" y="237694"/>
                  </a:lnTo>
                  <a:lnTo>
                    <a:pt x="0" y="237694"/>
                  </a:lnTo>
                  <a:close/>
                </a:path>
              </a:pathLst>
            </a:custGeom>
            <a:solidFill>
              <a:srgbClr val="545454"/>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30" name="TextBox 30"/>
          <p:cNvSpPr txBox="1"/>
          <p:nvPr/>
        </p:nvSpPr>
        <p:spPr>
          <a:xfrm>
            <a:off x="7590502" y="6803591"/>
            <a:ext cx="3106805" cy="530225"/>
          </a:xfrm>
          <a:prstGeom prst="rect">
            <a:avLst/>
          </a:prstGeom>
        </p:spPr>
        <p:txBody>
          <a:bodyPr lIns="0" tIns="0" rIns="0" bIns="0" rtlCol="0" anchor="t">
            <a:spAutoFit/>
          </a:bodyPr>
          <a:lstStyle/>
          <a:p>
            <a:pPr algn="ctr">
              <a:lnSpc>
                <a:spcPts val="4000"/>
              </a:lnSpc>
            </a:pPr>
            <a:r>
              <a:rPr lang="en-US" sz="4000">
                <a:solidFill>
                  <a:srgbClr val="38B6FF"/>
                </a:solidFill>
                <a:latin typeface="Big Shoulders Display Bold"/>
              </a:rPr>
              <a:t>ROUND-3</a:t>
            </a:r>
            <a:endParaRPr lang="en-US" sz="4000">
              <a:solidFill>
                <a:srgbClr val="38B6FF"/>
              </a:solidFill>
              <a:latin typeface="Big Shoulders Display Bold"/>
            </a:endParaRPr>
          </a:p>
        </p:txBody>
      </p:sp>
      <p:grpSp>
        <p:nvGrpSpPr>
          <p:cNvPr id="31" name="Group 31"/>
          <p:cNvGrpSpPr/>
          <p:nvPr/>
        </p:nvGrpSpPr>
        <p:grpSpPr>
          <a:xfrm rot="0">
            <a:off x="7292164" y="8335868"/>
            <a:ext cx="3703481" cy="680821"/>
            <a:chOff x="0" y="0"/>
            <a:chExt cx="1292989" cy="237694"/>
          </a:xfrm>
        </p:grpSpPr>
        <p:sp>
          <p:nvSpPr>
            <p:cNvPr id="32" name="Freeform 32"/>
            <p:cNvSpPr/>
            <p:nvPr/>
          </p:nvSpPr>
          <p:spPr>
            <a:xfrm>
              <a:off x="0" y="0"/>
              <a:ext cx="1292989" cy="237694"/>
            </a:xfrm>
            <a:custGeom>
              <a:avLst/>
              <a:gdLst/>
              <a:ahLst/>
              <a:cxnLst/>
              <a:rect l="l" t="t" r="r" b="b"/>
              <a:pathLst>
                <a:path w="1292989" h="237694">
                  <a:moveTo>
                    <a:pt x="0" y="0"/>
                  </a:moveTo>
                  <a:lnTo>
                    <a:pt x="1292989" y="0"/>
                  </a:lnTo>
                  <a:lnTo>
                    <a:pt x="1292989" y="237694"/>
                  </a:lnTo>
                  <a:lnTo>
                    <a:pt x="0" y="237694"/>
                  </a:lnTo>
                  <a:close/>
                </a:path>
              </a:pathLst>
            </a:custGeom>
            <a:solidFill>
              <a:srgbClr val="545454"/>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34" name="TextBox 34"/>
          <p:cNvSpPr txBox="1"/>
          <p:nvPr/>
        </p:nvSpPr>
        <p:spPr>
          <a:xfrm>
            <a:off x="7590406" y="8486464"/>
            <a:ext cx="3106805" cy="530225"/>
          </a:xfrm>
          <a:prstGeom prst="rect">
            <a:avLst/>
          </a:prstGeom>
        </p:spPr>
        <p:txBody>
          <a:bodyPr lIns="0" tIns="0" rIns="0" bIns="0" rtlCol="0" anchor="t">
            <a:spAutoFit/>
          </a:bodyPr>
          <a:lstStyle/>
          <a:p>
            <a:pPr algn="ctr">
              <a:lnSpc>
                <a:spcPts val="4000"/>
              </a:lnSpc>
            </a:pPr>
            <a:r>
              <a:rPr lang="en-US" sz="4000">
                <a:solidFill>
                  <a:srgbClr val="38B6FF"/>
                </a:solidFill>
                <a:latin typeface="Big Shoulders Display Bold"/>
              </a:rPr>
              <a:t>ROUND-N</a:t>
            </a:r>
            <a:endParaRPr lang="en-US" sz="4000">
              <a:solidFill>
                <a:srgbClr val="38B6FF"/>
              </a:solidFill>
              <a:latin typeface="Big Shoulders Display Bold"/>
            </a:endParaRPr>
          </a:p>
        </p:txBody>
      </p:sp>
      <p:sp>
        <p:nvSpPr>
          <p:cNvPr id="35" name="AutoShape 35"/>
          <p:cNvSpPr/>
          <p:nvPr/>
        </p:nvSpPr>
        <p:spPr>
          <a:xfrm rot="-10799999">
            <a:off x="10995740" y="1591672"/>
            <a:ext cx="2580063" cy="0"/>
          </a:xfrm>
          <a:prstGeom prst="line">
            <a:avLst/>
          </a:prstGeom>
          <a:ln w="38100" cap="flat">
            <a:solidFill>
              <a:srgbClr val="000000"/>
            </a:solidFill>
            <a:prstDash val="solid"/>
            <a:headEnd type="none" w="sm" len="sm"/>
            <a:tailEnd type="arrow" w="med" len="sm"/>
          </a:ln>
        </p:spPr>
      </p:sp>
      <p:sp>
        <p:nvSpPr>
          <p:cNvPr id="36" name="AutoShape 36"/>
          <p:cNvSpPr/>
          <p:nvPr/>
        </p:nvSpPr>
        <p:spPr>
          <a:xfrm rot="-10799999">
            <a:off x="10995836" y="4014470"/>
            <a:ext cx="2580063" cy="0"/>
          </a:xfrm>
          <a:prstGeom prst="line">
            <a:avLst/>
          </a:prstGeom>
          <a:ln w="38100" cap="flat">
            <a:solidFill>
              <a:srgbClr val="000000"/>
            </a:solidFill>
            <a:prstDash val="solid"/>
            <a:headEnd type="none" w="sm" len="sm"/>
            <a:tailEnd type="arrow" w="med" len="sm"/>
          </a:ln>
        </p:spPr>
      </p:sp>
      <p:sp>
        <p:nvSpPr>
          <p:cNvPr id="37" name="AutoShape 37"/>
          <p:cNvSpPr/>
          <p:nvPr/>
        </p:nvSpPr>
        <p:spPr>
          <a:xfrm rot="-10799999">
            <a:off x="10995836" y="5521108"/>
            <a:ext cx="2580063" cy="0"/>
          </a:xfrm>
          <a:prstGeom prst="line">
            <a:avLst/>
          </a:prstGeom>
          <a:ln w="38100" cap="flat">
            <a:solidFill>
              <a:srgbClr val="000000"/>
            </a:solidFill>
            <a:prstDash val="solid"/>
            <a:headEnd type="none" w="sm" len="sm"/>
            <a:tailEnd type="arrow" w="med" len="sm"/>
          </a:ln>
        </p:spPr>
      </p:sp>
      <p:sp>
        <p:nvSpPr>
          <p:cNvPr id="38" name="AutoShape 38"/>
          <p:cNvSpPr/>
          <p:nvPr/>
        </p:nvSpPr>
        <p:spPr>
          <a:xfrm rot="-10799999">
            <a:off x="10995836" y="6974356"/>
            <a:ext cx="2580063" cy="0"/>
          </a:xfrm>
          <a:prstGeom prst="line">
            <a:avLst/>
          </a:prstGeom>
          <a:ln w="38100" cap="flat">
            <a:solidFill>
              <a:srgbClr val="000000"/>
            </a:solidFill>
            <a:prstDash val="solid"/>
            <a:headEnd type="none" w="sm" len="sm"/>
            <a:tailEnd type="arrow" w="med" len="sm"/>
          </a:ln>
        </p:spPr>
      </p:sp>
      <p:sp>
        <p:nvSpPr>
          <p:cNvPr id="39" name="AutoShape 39"/>
          <p:cNvSpPr/>
          <p:nvPr/>
        </p:nvSpPr>
        <p:spPr>
          <a:xfrm rot="-10799999">
            <a:off x="10995836" y="8638178"/>
            <a:ext cx="2580063" cy="0"/>
          </a:xfrm>
          <a:prstGeom prst="line">
            <a:avLst/>
          </a:prstGeom>
          <a:ln w="38100" cap="flat">
            <a:solidFill>
              <a:srgbClr val="000000"/>
            </a:solidFill>
            <a:prstDash val="solid"/>
            <a:headEnd type="none" w="sm" len="sm"/>
            <a:tailEnd type="arrow" w="med" len="sm"/>
          </a:ln>
        </p:spPr>
      </p:sp>
      <p:sp>
        <p:nvSpPr>
          <p:cNvPr id="40" name="TextBox 40"/>
          <p:cNvSpPr txBox="1"/>
          <p:nvPr/>
        </p:nvSpPr>
        <p:spPr>
          <a:xfrm>
            <a:off x="11984193" y="988422"/>
            <a:ext cx="603349" cy="596900"/>
          </a:xfrm>
          <a:prstGeom prst="rect">
            <a:avLst/>
          </a:prstGeom>
        </p:spPr>
        <p:txBody>
          <a:bodyPr lIns="0" tIns="0" rIns="0" bIns="0" rtlCol="0" anchor="t">
            <a:spAutoFit/>
          </a:bodyPr>
          <a:lstStyle/>
          <a:p>
            <a:pPr algn="ctr">
              <a:lnSpc>
                <a:spcPts val="4900"/>
              </a:lnSpc>
            </a:pPr>
            <a:r>
              <a:rPr lang="en-US" sz="3500">
                <a:solidFill>
                  <a:srgbClr val="000000"/>
                </a:solidFill>
                <a:latin typeface="Canva Sans Bold" panose="020B0803030501040103"/>
              </a:rPr>
              <a:t>K0</a:t>
            </a:r>
            <a:endParaRPr lang="en-US" sz="3500">
              <a:solidFill>
                <a:srgbClr val="000000"/>
              </a:solidFill>
              <a:latin typeface="Canva Sans Bold" panose="020B0803030501040103"/>
            </a:endParaRPr>
          </a:p>
        </p:txBody>
      </p:sp>
      <p:sp>
        <p:nvSpPr>
          <p:cNvPr id="41" name="TextBox 41"/>
          <p:cNvSpPr txBox="1"/>
          <p:nvPr/>
        </p:nvSpPr>
        <p:spPr>
          <a:xfrm>
            <a:off x="12022144" y="3351580"/>
            <a:ext cx="527447" cy="596900"/>
          </a:xfrm>
          <a:prstGeom prst="rect">
            <a:avLst/>
          </a:prstGeom>
        </p:spPr>
        <p:txBody>
          <a:bodyPr lIns="0" tIns="0" rIns="0" bIns="0" rtlCol="0" anchor="t">
            <a:spAutoFit/>
          </a:bodyPr>
          <a:lstStyle/>
          <a:p>
            <a:pPr algn="ctr">
              <a:lnSpc>
                <a:spcPts val="4900"/>
              </a:lnSpc>
            </a:pPr>
            <a:r>
              <a:rPr lang="en-US" sz="3500">
                <a:solidFill>
                  <a:srgbClr val="000000"/>
                </a:solidFill>
                <a:latin typeface="Canva Sans Bold" panose="020B0803030501040103"/>
              </a:rPr>
              <a:t>K1</a:t>
            </a:r>
            <a:endParaRPr lang="en-US" sz="3500">
              <a:solidFill>
                <a:srgbClr val="000000"/>
              </a:solidFill>
              <a:latin typeface="Canva Sans Bold" panose="020B0803030501040103"/>
            </a:endParaRPr>
          </a:p>
        </p:txBody>
      </p:sp>
      <p:sp>
        <p:nvSpPr>
          <p:cNvPr id="42" name="TextBox 42"/>
          <p:cNvSpPr txBox="1"/>
          <p:nvPr/>
        </p:nvSpPr>
        <p:spPr>
          <a:xfrm>
            <a:off x="12015351" y="4924208"/>
            <a:ext cx="540841" cy="596900"/>
          </a:xfrm>
          <a:prstGeom prst="rect">
            <a:avLst/>
          </a:prstGeom>
        </p:spPr>
        <p:txBody>
          <a:bodyPr lIns="0" tIns="0" rIns="0" bIns="0" rtlCol="0" anchor="t">
            <a:spAutoFit/>
          </a:bodyPr>
          <a:lstStyle/>
          <a:p>
            <a:pPr algn="ctr">
              <a:lnSpc>
                <a:spcPts val="4900"/>
              </a:lnSpc>
            </a:pPr>
            <a:r>
              <a:rPr lang="en-US" sz="3500">
                <a:solidFill>
                  <a:srgbClr val="000000"/>
                </a:solidFill>
                <a:latin typeface="Canva Sans Bold" panose="020B0803030501040103"/>
              </a:rPr>
              <a:t>K2</a:t>
            </a:r>
            <a:endParaRPr lang="en-US" sz="3500">
              <a:solidFill>
                <a:srgbClr val="000000"/>
              </a:solidFill>
              <a:latin typeface="Canva Sans Bold" panose="020B0803030501040103"/>
            </a:endParaRPr>
          </a:p>
        </p:txBody>
      </p:sp>
      <p:sp>
        <p:nvSpPr>
          <p:cNvPr id="43" name="TextBox 43"/>
          <p:cNvSpPr txBox="1"/>
          <p:nvPr/>
        </p:nvSpPr>
        <p:spPr>
          <a:xfrm>
            <a:off x="12007835" y="6321208"/>
            <a:ext cx="555873" cy="596900"/>
          </a:xfrm>
          <a:prstGeom prst="rect">
            <a:avLst/>
          </a:prstGeom>
        </p:spPr>
        <p:txBody>
          <a:bodyPr lIns="0" tIns="0" rIns="0" bIns="0" rtlCol="0" anchor="t">
            <a:spAutoFit/>
          </a:bodyPr>
          <a:lstStyle/>
          <a:p>
            <a:pPr algn="ctr">
              <a:lnSpc>
                <a:spcPts val="4900"/>
              </a:lnSpc>
            </a:pPr>
            <a:r>
              <a:rPr lang="en-US" sz="3500">
                <a:solidFill>
                  <a:srgbClr val="000000"/>
                </a:solidFill>
                <a:latin typeface="Canva Sans Bold" panose="020B0803030501040103"/>
              </a:rPr>
              <a:t>K3</a:t>
            </a:r>
            <a:endParaRPr lang="en-US" sz="3500">
              <a:solidFill>
                <a:srgbClr val="000000"/>
              </a:solidFill>
              <a:latin typeface="Canva Sans Bold" panose="020B0803030501040103"/>
            </a:endParaRPr>
          </a:p>
        </p:txBody>
      </p:sp>
      <p:sp>
        <p:nvSpPr>
          <p:cNvPr id="44" name="TextBox 44"/>
          <p:cNvSpPr txBox="1"/>
          <p:nvPr/>
        </p:nvSpPr>
        <p:spPr>
          <a:xfrm>
            <a:off x="11965292" y="7984006"/>
            <a:ext cx="641152" cy="596900"/>
          </a:xfrm>
          <a:prstGeom prst="rect">
            <a:avLst/>
          </a:prstGeom>
        </p:spPr>
        <p:txBody>
          <a:bodyPr lIns="0" tIns="0" rIns="0" bIns="0" rtlCol="0" anchor="t">
            <a:spAutoFit/>
          </a:bodyPr>
          <a:lstStyle/>
          <a:p>
            <a:pPr algn="ctr">
              <a:lnSpc>
                <a:spcPts val="4900"/>
              </a:lnSpc>
            </a:pPr>
            <a:r>
              <a:rPr lang="en-US" sz="3500">
                <a:solidFill>
                  <a:srgbClr val="000000"/>
                </a:solidFill>
                <a:latin typeface="Canva Sans Bold" panose="020B0803030501040103"/>
              </a:rPr>
              <a:t>KN</a:t>
            </a:r>
            <a:endParaRPr lang="en-US" sz="3500">
              <a:solidFill>
                <a:srgbClr val="000000"/>
              </a:solidFill>
              <a:latin typeface="Canva Sans Bold" panose="020B0803030501040103"/>
            </a:endParaRPr>
          </a:p>
        </p:txBody>
      </p:sp>
      <p:sp>
        <p:nvSpPr>
          <p:cNvPr id="45" name="AutoShape 45"/>
          <p:cNvSpPr/>
          <p:nvPr/>
        </p:nvSpPr>
        <p:spPr>
          <a:xfrm rot="10754765">
            <a:off x="4396883" y="8638179"/>
            <a:ext cx="2895598" cy="0"/>
          </a:xfrm>
          <a:prstGeom prst="line">
            <a:avLst/>
          </a:prstGeom>
          <a:ln w="38100" cap="flat">
            <a:solidFill>
              <a:srgbClr val="000000"/>
            </a:solidFill>
            <a:prstDash val="solid"/>
            <a:headEnd type="none" w="sm" len="sm"/>
            <a:tailEnd type="arrow" w="med" len="sm"/>
          </a:ln>
        </p:spPr>
      </p:sp>
      <p:sp>
        <p:nvSpPr>
          <p:cNvPr id="46" name="AutoShape 46"/>
          <p:cNvSpPr/>
          <p:nvPr/>
        </p:nvSpPr>
        <p:spPr>
          <a:xfrm rot="-5400287">
            <a:off x="8570375" y="3119437"/>
            <a:ext cx="1147345" cy="0"/>
          </a:xfrm>
          <a:prstGeom prst="line">
            <a:avLst/>
          </a:prstGeom>
          <a:ln w="38100" cap="flat">
            <a:solidFill>
              <a:srgbClr val="000000"/>
            </a:solidFill>
            <a:prstDash val="solid"/>
            <a:headEnd type="none" w="sm" len="sm"/>
            <a:tailEnd type="none" w="sm" len="sm"/>
          </a:ln>
        </p:spPr>
      </p:sp>
      <p:sp>
        <p:nvSpPr>
          <p:cNvPr id="47" name="AutoShape 47"/>
          <p:cNvSpPr/>
          <p:nvPr/>
        </p:nvSpPr>
        <p:spPr>
          <a:xfrm rot="-5400302">
            <a:off x="8768773" y="4749190"/>
            <a:ext cx="750520" cy="0"/>
          </a:xfrm>
          <a:prstGeom prst="line">
            <a:avLst/>
          </a:prstGeom>
          <a:ln w="38100" cap="flat">
            <a:solidFill>
              <a:srgbClr val="000000"/>
            </a:solidFill>
            <a:prstDash val="solid"/>
            <a:headEnd type="none" w="sm" len="sm"/>
            <a:tailEnd type="none" w="sm" len="sm"/>
          </a:ln>
        </p:spPr>
      </p:sp>
      <p:sp>
        <p:nvSpPr>
          <p:cNvPr id="48" name="AutoShape 48"/>
          <p:cNvSpPr/>
          <p:nvPr/>
        </p:nvSpPr>
        <p:spPr>
          <a:xfrm rot="-5400302">
            <a:off x="8749465" y="6258684"/>
            <a:ext cx="750520" cy="0"/>
          </a:xfrm>
          <a:prstGeom prst="line">
            <a:avLst/>
          </a:prstGeom>
          <a:ln w="38100" cap="flat">
            <a:solidFill>
              <a:srgbClr val="000000"/>
            </a:solidFill>
            <a:prstDash val="solid"/>
            <a:headEnd type="none" w="sm" len="sm"/>
            <a:tailEnd type="none" w="sm" len="sm"/>
          </a:ln>
        </p:spPr>
      </p:sp>
      <p:sp>
        <p:nvSpPr>
          <p:cNvPr id="49" name="AutoShape 49"/>
          <p:cNvSpPr/>
          <p:nvPr/>
        </p:nvSpPr>
        <p:spPr>
          <a:xfrm rot="-5399671">
            <a:off x="8642926" y="7815792"/>
            <a:ext cx="1002052" cy="0"/>
          </a:xfrm>
          <a:prstGeom prst="line">
            <a:avLst/>
          </a:prstGeom>
          <a:ln w="38100" cap="flat">
            <a:solidFill>
              <a:srgbClr val="000000"/>
            </a:solidFill>
            <a:prstDash val="solid"/>
            <a:headEnd type="none" w="sm" len="sm"/>
            <a:tailEnd type="none" w="sm" len="sm"/>
          </a:ln>
        </p:spPr>
      </p:sp>
      <p:graphicFrame>
        <p:nvGraphicFramePr>
          <p:cNvPr id="50" name="Table 50"/>
          <p:cNvGraphicFramePr>
            <a:graphicFrameLocks noGrp="1"/>
          </p:cNvGraphicFramePr>
          <p:nvPr/>
        </p:nvGraphicFramePr>
        <p:xfrm>
          <a:off x="275134" y="3138487"/>
          <a:ext cx="5988426" cy="3835869"/>
        </p:xfrm>
        <a:graphic>
          <a:graphicData uri="http://schemas.openxmlformats.org/drawingml/2006/table">
            <a:tbl>
              <a:tblPr/>
              <a:tblGrid>
                <a:gridCol w="4839011"/>
              </a:tblGrid>
              <a:tr h="3835869">
                <a:tc>
                  <a:txBody>
                    <a:bodyPr/>
                    <a:p>
                      <a:pPr algn="ctr">
                        <a:lnSpc>
                          <a:spcPts val="12320"/>
                        </a:lnSpc>
                      </a:pPr>
                      <a:r>
                        <a:rPr lang="en-US" sz="8800">
                          <a:solidFill>
                            <a:srgbClr val="31356E"/>
                          </a:solidFill>
                          <a:latin typeface="Noto Serif" panose="02020600060500020200"/>
                        </a:rPr>
                        <a:t>BLOCK DIAGRAM</a:t>
                      </a:r>
                      <a:endParaRPr lang="en-US" sz="8800">
                        <a:solidFill>
                          <a:srgbClr val="31356E"/>
                        </a:solidFill>
                        <a:latin typeface="Noto Serif" panose="02020600060500020200"/>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183990" y="1951228"/>
            <a:ext cx="6338112" cy="6384545"/>
          </a:xfrm>
          <a:prstGeom prst="rect">
            <a:avLst/>
          </a:prstGeom>
        </p:spPr>
      </p:pic>
      <p:pic>
        <p:nvPicPr>
          <p:cNvPr id="3" name="Picture 3"/>
          <p:cNvPicPr>
            <a:picLocks noChangeAspect="1"/>
          </p:cNvPicPr>
          <p:nvPr/>
        </p:nvPicPr>
        <p:blipFill>
          <a:blip r:embed="rId3"/>
          <a:srcRect/>
          <a:stretch>
            <a:fillRect/>
          </a:stretch>
        </p:blipFill>
        <p:spPr>
          <a:xfrm>
            <a:off x="533106" y="1800836"/>
            <a:ext cx="5838634" cy="2627385"/>
          </a:xfrm>
          <a:prstGeom prst="rect">
            <a:avLst/>
          </a:prstGeom>
        </p:spPr>
      </p:pic>
      <p:pic>
        <p:nvPicPr>
          <p:cNvPr id="4" name="Picture 4"/>
          <p:cNvPicPr>
            <a:picLocks noChangeAspect="1"/>
          </p:cNvPicPr>
          <p:nvPr/>
        </p:nvPicPr>
        <p:blipFill>
          <a:blip r:embed="rId4"/>
          <a:srcRect/>
          <a:stretch>
            <a:fillRect/>
          </a:stretch>
        </p:blipFill>
        <p:spPr>
          <a:xfrm>
            <a:off x="713667" y="6830683"/>
            <a:ext cx="4438030" cy="1320842"/>
          </a:xfrm>
          <a:prstGeom prst="rect">
            <a:avLst/>
          </a:prstGeom>
        </p:spPr>
      </p:pic>
      <p:sp>
        <p:nvSpPr>
          <p:cNvPr id="5" name="TextBox 5"/>
          <p:cNvSpPr txBox="1"/>
          <p:nvPr/>
        </p:nvSpPr>
        <p:spPr>
          <a:xfrm>
            <a:off x="533106" y="409575"/>
            <a:ext cx="7268114" cy="1228725"/>
          </a:xfrm>
          <a:prstGeom prst="rect">
            <a:avLst/>
          </a:prstGeom>
        </p:spPr>
        <p:txBody>
          <a:bodyPr lIns="0" tIns="0" rIns="0" bIns="0" rtlCol="0" anchor="t">
            <a:spAutoFit/>
          </a:bodyPr>
          <a:lstStyle/>
          <a:p>
            <a:pPr>
              <a:lnSpc>
                <a:spcPts val="9600"/>
              </a:lnSpc>
            </a:pPr>
            <a:r>
              <a:rPr lang="en-US" sz="8000">
                <a:solidFill>
                  <a:srgbClr val="F7B4A7"/>
                </a:solidFill>
                <a:latin typeface="Clear Sans Bold" panose="020B0803030202020304"/>
              </a:rPr>
              <a:t>RESULT</a:t>
            </a:r>
            <a:endParaRPr lang="en-US" sz="8000">
              <a:solidFill>
                <a:srgbClr val="F7B4A7"/>
              </a:solidFill>
              <a:latin typeface="Clear Sans Bold" panose="020B0803030202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6049949" y="3351055"/>
            <a:ext cx="12431188" cy="6729414"/>
          </a:xfrm>
          <a:prstGeom prst="rect">
            <a:avLst/>
          </a:prstGeom>
        </p:spPr>
        <p:txBody>
          <a:bodyPr lIns="0" tIns="0" rIns="0" bIns="0" rtlCol="0" anchor="t">
            <a:spAutoFit/>
          </a:bodyPr>
          <a:lstStyle/>
          <a:p>
            <a:pPr>
              <a:lnSpc>
                <a:spcPts val="3780"/>
              </a:lnSpc>
            </a:pPr>
            <a:r>
              <a:rPr lang="en-US" sz="3600">
                <a:solidFill>
                  <a:srgbClr val="94DDDE"/>
                </a:solidFill>
                <a:latin typeface="Clear Sans Bold Bold"/>
              </a:rPr>
              <a:t>The core of the work is the extended AES algorithm with custom configuration, a novel concept. The method employs AES and includes certain system-customizable phases.</a:t>
            </a:r>
            <a:endParaRPr lang="en-US" sz="3600">
              <a:solidFill>
                <a:srgbClr val="94DDDE"/>
              </a:solidFill>
              <a:latin typeface="Clear Sans Bold Bold"/>
            </a:endParaRPr>
          </a:p>
          <a:p>
            <a:pPr>
              <a:lnSpc>
                <a:spcPts val="3780"/>
              </a:lnSpc>
            </a:pPr>
            <a:r>
              <a:rPr lang="en-US" sz="3600">
                <a:solidFill>
                  <a:srgbClr val="94DDDE"/>
                </a:solidFill>
                <a:latin typeface="Clear Sans Bold Bold"/>
              </a:rPr>
              <a:t>It is common knowledge that the world is shifting more and more toward digital systems, and everywhere has generally good internet accessibility. The AES configuration is widely used to convey classified messages. For such governments as well as other organizations, this technology offers an extra layer of safety that is completely hidden from everyone, including the user. It cannot theoretically be broken without assistance from within.</a:t>
            </a:r>
            <a:endParaRPr lang="en-US" sz="3600">
              <a:solidFill>
                <a:srgbClr val="94DDDE"/>
              </a:solidFill>
              <a:latin typeface="Clear Sans Bold Bold"/>
            </a:endParaRPr>
          </a:p>
          <a:p>
            <a:pPr>
              <a:lnSpc>
                <a:spcPts val="4095"/>
              </a:lnSpc>
            </a:pPr>
          </a:p>
        </p:txBody>
      </p:sp>
      <p:pic>
        <p:nvPicPr>
          <p:cNvPr id="3" name="Picture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4227020" y="215739"/>
            <a:ext cx="2645731" cy="1625922"/>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76751" y="5878467"/>
            <a:ext cx="5758626" cy="41148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29227" y="-2825444"/>
            <a:ext cx="4317873" cy="5892879"/>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629709" y="3236755"/>
            <a:ext cx="4597438" cy="2842053"/>
          </a:xfrm>
          <a:prstGeom prst="rect">
            <a:avLst/>
          </a:prstGeom>
        </p:spPr>
      </p:pic>
      <p:sp>
        <p:nvSpPr>
          <p:cNvPr id="9" name="TextBox 9"/>
          <p:cNvSpPr txBox="1"/>
          <p:nvPr/>
        </p:nvSpPr>
        <p:spPr>
          <a:xfrm>
            <a:off x="1504315" y="1470025"/>
            <a:ext cx="6963410" cy="1651635"/>
          </a:xfrm>
          <a:prstGeom prst="rect">
            <a:avLst/>
          </a:prstGeom>
        </p:spPr>
        <p:txBody>
          <a:bodyPr wrap="square" lIns="0" tIns="0" rIns="0" bIns="0" rtlCol="0" anchor="t">
            <a:spAutoFit/>
          </a:bodyPr>
          <a:lstStyle/>
          <a:p>
            <a:pPr algn="ctr">
              <a:lnSpc>
                <a:spcPts val="12880"/>
              </a:lnSpc>
            </a:pPr>
            <a:r>
              <a:rPr lang="en-US" sz="9200">
                <a:solidFill>
                  <a:srgbClr val="FFBD59"/>
                </a:solidFill>
                <a:latin typeface="Canva Sans Bold" panose="020B0803030501040103"/>
              </a:rPr>
              <a:t>Conclusion</a:t>
            </a:r>
            <a:endParaRPr lang="en-US" sz="9200">
              <a:solidFill>
                <a:srgbClr val="FFBD59"/>
              </a:solidFill>
              <a:latin typeface="Canva Sans Bold" panose="020B08030305010401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rot="0">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2B4B82"/>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p>
          </p:txBody>
        </p:sp>
      </p:grpSp>
      <p:sp>
        <p:nvSpPr>
          <p:cNvPr id="5" name="TextBox 5"/>
          <p:cNvSpPr txBox="1"/>
          <p:nvPr/>
        </p:nvSpPr>
        <p:spPr>
          <a:xfrm>
            <a:off x="266700" y="4112895"/>
            <a:ext cx="5642374" cy="1215390"/>
          </a:xfrm>
          <a:prstGeom prst="rect">
            <a:avLst/>
          </a:prstGeom>
        </p:spPr>
        <p:txBody>
          <a:bodyPr lIns="0" tIns="0" rIns="0" bIns="0" rtlCol="0" anchor="t">
            <a:spAutoFit/>
          </a:bodyPr>
          <a:lstStyle/>
          <a:p>
            <a:pPr marL="0" lvl="0" indent="0" algn="l">
              <a:lnSpc>
                <a:spcPts val="9240"/>
              </a:lnSpc>
            </a:pPr>
            <a:r>
              <a:rPr lang="en-US" sz="8800">
                <a:solidFill>
                  <a:srgbClr val="2B4B82"/>
                </a:solidFill>
                <a:latin typeface="Clear Sans Regular" panose="020B0503030202020304"/>
              </a:rPr>
              <a:t>Referrence</a:t>
            </a:r>
            <a:endParaRPr lang="en-US" sz="8800">
              <a:solidFill>
                <a:srgbClr val="2B4B82"/>
              </a:solidFill>
              <a:latin typeface="Clear Sans Regular" panose="020B0503030202020304"/>
            </a:endParaRPr>
          </a:p>
        </p:txBody>
      </p:sp>
      <p:graphicFrame>
        <p:nvGraphicFramePr>
          <p:cNvPr id="6" name="Table 6"/>
          <p:cNvGraphicFramePr>
            <a:graphicFrameLocks noGrp="1"/>
          </p:cNvGraphicFramePr>
          <p:nvPr/>
        </p:nvGraphicFramePr>
        <p:xfrm>
          <a:off x="7946578" y="1871142"/>
          <a:ext cx="9315623" cy="5575071"/>
        </p:xfrm>
        <a:graphic>
          <a:graphicData uri="http://schemas.openxmlformats.org/drawingml/2006/table">
            <a:tbl>
              <a:tblPr/>
              <a:tblGrid>
                <a:gridCol w="9315623"/>
              </a:tblGrid>
              <a:tr h="1312257">
                <a:tc>
                  <a:txBody>
                    <a:bodyPr/>
                    <a:p>
                      <a:pPr>
                        <a:lnSpc>
                          <a:spcPts val="3220"/>
                        </a:lnSpc>
                      </a:pPr>
                      <a:r>
                        <a:rPr lang="en-US" sz="2300">
                          <a:solidFill>
                            <a:srgbClr val="FEFEFE"/>
                          </a:solidFill>
                          <a:latin typeface="Clear Sans Regular" panose="020B0503030202020304"/>
                        </a:rPr>
                        <a:t>Click the Share button on the top right corner of </a:t>
                      </a:r>
                      <a:r>
                        <a:rPr lang="en-US" sz="2300">
                          <a:solidFill>
                            <a:srgbClr val="FEFEFE"/>
                          </a:solidFill>
                          <a:latin typeface="Clear Sans Regular" panose="020B0503030202020304"/>
                        </a:rPr>
                        <a:t>your screen</a:t>
                      </a:r>
                      <a:endParaRPr lang="en-US" sz="2300">
                        <a:solidFill>
                          <a:srgbClr val="FEFEFE"/>
                        </a:solidFill>
                        <a:latin typeface="Clear Sans Regular" panose="020B0503030202020304"/>
                      </a:endParaRPr>
                    </a:p>
                    <a:p>
                      <a:pPr>
                        <a:lnSpc>
                          <a:spcPts val="3220"/>
                        </a:lnSpc>
                      </a:pPr>
                      <a:r>
                        <a:rPr lang="en-US" sz="2300">
                          <a:solidFill>
                            <a:srgbClr val="FEFEFE"/>
                          </a:solidFill>
                          <a:latin typeface="Clear Sans Regular" panose="020B0503030202020304"/>
                        </a:rPr>
                        <a:t>and select </a:t>
                      </a:r>
                      <a:r>
                        <a:rPr lang="en-US" sz="2300">
                          <a:solidFill>
                            <a:srgbClr val="FEFEFE"/>
                          </a:solidFill>
                          <a:latin typeface="Clear Sans Regular Bold" panose="020B0603030202020304"/>
                        </a:rPr>
                        <a:t>'Present and Record.'</a:t>
                      </a:r>
                      <a:endParaRPr lang="en-US" sz="2300">
                        <a:solidFill>
                          <a:srgbClr val="FEFEFE"/>
                        </a:solidFill>
                        <a:latin typeface="Clear Sans Regular Bold" panose="020B0603030202020304"/>
                      </a:endParaRP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tr>
              <a:tr h="1312257">
                <a:tc>
                  <a:txBody>
                    <a:bodyPr/>
                    <a:p>
                      <a:pPr>
                        <a:lnSpc>
                          <a:spcPts val="3220"/>
                        </a:lnSpc>
                      </a:pPr>
                      <a:r>
                        <a:rPr lang="en-US" sz="2300">
                          <a:solidFill>
                            <a:srgbClr val="FEFEFE"/>
                          </a:solidFill>
                          <a:latin typeface="Clear Sans Regular" panose="020B0503030202020304"/>
                        </a:rPr>
                        <a:t>Click </a:t>
                      </a:r>
                      <a:r>
                        <a:rPr lang="en-US" sz="2300">
                          <a:solidFill>
                            <a:srgbClr val="FEFEFE"/>
                          </a:solidFill>
                          <a:latin typeface="Clear Sans Regular Bold" panose="020B0603030202020304"/>
                        </a:rPr>
                        <a:t>‘Go to recording studio,’</a:t>
                      </a:r>
                      <a:r>
                        <a:rPr lang="en-US" sz="2300">
                          <a:solidFill>
                            <a:srgbClr val="FEFEFE"/>
                          </a:solidFill>
                          <a:latin typeface="Clear Sans Regular" panose="020B0503030202020304"/>
                        </a:rPr>
                        <a:t> where you can choose </a:t>
                      </a:r>
                      <a:r>
                        <a:rPr lang="en-US" sz="2300">
                          <a:solidFill>
                            <a:srgbClr val="FEFEFE"/>
                          </a:solidFill>
                          <a:latin typeface="Clear Sans Regular" panose="020B0503030202020304"/>
                        </a:rPr>
                        <a:t>the video</a:t>
                      </a:r>
                      <a:endParaRPr lang="en-US" sz="2300">
                        <a:solidFill>
                          <a:srgbClr val="FEFEFE"/>
                        </a:solidFill>
                        <a:latin typeface="Clear Sans Regular" panose="020B0503030202020304"/>
                      </a:endParaRPr>
                    </a:p>
                    <a:p>
                      <a:pPr>
                        <a:lnSpc>
                          <a:spcPts val="3220"/>
                        </a:lnSpc>
                      </a:pPr>
                      <a:r>
                        <a:rPr lang="en-US" sz="2300">
                          <a:solidFill>
                            <a:srgbClr val="FEFEFE"/>
                          </a:solidFill>
                          <a:latin typeface="Clear Sans Regular" panose="020B0503030202020304"/>
                        </a:rPr>
                        <a:t>and audio source for your video presentation. </a:t>
                      </a:r>
                      <a:endParaRPr lang="en-US" sz="2300">
                        <a:solidFill>
                          <a:srgbClr val="FEFEFE"/>
                        </a:solidFill>
                        <a:latin typeface="Clear Sans Regular" panose="020B0503030202020304"/>
                      </a:endParaRP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tr>
              <a:tr h="1638300">
                <a:tc>
                  <a:txBody>
                    <a:bodyPr/>
                    <a:p>
                      <a:pPr>
                        <a:lnSpc>
                          <a:spcPts val="3220"/>
                        </a:lnSpc>
                      </a:pPr>
                      <a:r>
                        <a:rPr lang="en-US" sz="2300">
                          <a:solidFill>
                            <a:srgbClr val="FEFEFE"/>
                          </a:solidFill>
                          <a:latin typeface="Clear Sans Regular" panose="020B0503030202020304"/>
                        </a:rPr>
                        <a:t>Once you're done, </a:t>
                      </a:r>
                      <a:r>
                        <a:rPr lang="en-US" sz="2300">
                          <a:solidFill>
                            <a:srgbClr val="FEFEFE"/>
                          </a:solidFill>
                          <a:latin typeface="Clear Sans Regular Bold" panose="020B0603030202020304"/>
                        </a:rPr>
                        <a:t>download your Canva Presentation</a:t>
                      </a:r>
                      <a:endParaRPr lang="en-US" sz="2300">
                        <a:solidFill>
                          <a:srgbClr val="FEFEFE"/>
                        </a:solidFill>
                        <a:latin typeface="Clear Sans Regular Bold" panose="020B0603030202020304"/>
                      </a:endParaRPr>
                    </a:p>
                    <a:p>
                      <a:pPr>
                        <a:lnSpc>
                          <a:spcPts val="3220"/>
                        </a:lnSpc>
                      </a:pPr>
                      <a:r>
                        <a:rPr lang="en-US" sz="2300">
                          <a:solidFill>
                            <a:srgbClr val="FEFEFE"/>
                          </a:solidFill>
                          <a:latin typeface="Clear Sans Regular" panose="020B0503030202020304"/>
                        </a:rPr>
                        <a:t>in MP4 file format or get a link to your Talking Presentation</a:t>
                      </a:r>
                      <a:endParaRPr lang="en-US" sz="2300">
                        <a:solidFill>
                          <a:srgbClr val="FEFEFE"/>
                        </a:solidFill>
                        <a:latin typeface="Clear Sans Regular" panose="020B0503030202020304"/>
                      </a:endParaRPr>
                    </a:p>
                    <a:p>
                      <a:pPr>
                        <a:lnSpc>
                          <a:spcPts val="3220"/>
                        </a:lnSpc>
                      </a:pPr>
                      <a:r>
                        <a:rPr lang="en-US" sz="2300">
                          <a:solidFill>
                            <a:srgbClr val="FEFEFE"/>
                          </a:solidFill>
                          <a:latin typeface="Clear Sans Regular" panose="020B0503030202020304"/>
                        </a:rPr>
                        <a:t>and share it with others.</a:t>
                      </a:r>
                      <a:r>
                        <a:rPr lang="en-US" sz="2300">
                          <a:solidFill>
                            <a:srgbClr val="FEFEFE"/>
                          </a:solidFill>
                          <a:latin typeface="Clear Sans Regular" panose="020B0503030202020304"/>
                        </a:rPr>
                        <a:t> </a:t>
                      </a:r>
                      <a:endParaRPr lang="en-US" sz="2300">
                        <a:solidFill>
                          <a:srgbClr val="FEFEFE"/>
                        </a:solidFill>
                        <a:latin typeface="Clear Sans Regular" panose="020B0503030202020304"/>
                      </a:endParaRP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tr>
              <a:tr h="1312257">
                <a:tc>
                  <a:txBody>
                    <a:bodyPr/>
                    <a:p>
                      <a:pPr>
                        <a:lnSpc>
                          <a:spcPts val="3220"/>
                        </a:lnSpc>
                      </a:pPr>
                      <a:r>
                        <a:rPr lang="en-US" sz="2300">
                          <a:solidFill>
                            <a:srgbClr val="FEFEFE"/>
                          </a:solidFill>
                          <a:latin typeface="Clear Sans Regular" panose="020B0503030202020304"/>
                        </a:rPr>
                        <a:t>You can also record a video inside the editor! Go to 'Uploads'</a:t>
                      </a:r>
                      <a:endParaRPr lang="en-US" sz="2300">
                        <a:solidFill>
                          <a:srgbClr val="FEFEFE"/>
                        </a:solidFill>
                        <a:latin typeface="Clear Sans Regular" panose="020B0503030202020304"/>
                      </a:endParaRPr>
                    </a:p>
                    <a:p>
                      <a:pPr>
                        <a:lnSpc>
                          <a:spcPts val="3220"/>
                        </a:lnSpc>
                      </a:pPr>
                      <a:r>
                        <a:rPr lang="en-US" sz="2300">
                          <a:solidFill>
                            <a:srgbClr val="FEFEFE"/>
                          </a:solidFill>
                          <a:latin typeface="Clear Sans Regular" panose="020B0503030202020304"/>
                        </a:rPr>
                        <a:t>and click on </a:t>
                      </a:r>
                      <a:r>
                        <a:rPr lang="en-US" sz="2300">
                          <a:solidFill>
                            <a:srgbClr val="FEFEFE"/>
                          </a:solidFill>
                          <a:latin typeface="Clear Sans Regular Bold" panose="020B0603030202020304"/>
                        </a:rPr>
                        <a:t>'Record yourself'.</a:t>
                      </a:r>
                      <a:endParaRPr lang="en-US" sz="2300">
                        <a:solidFill>
                          <a:srgbClr val="FEFEFE"/>
                        </a:solidFill>
                        <a:latin typeface="Clear Sans Regular Bold" panose="020B0603030202020304"/>
                      </a:endParaRP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281977" y="5065506"/>
            <a:ext cx="2645731" cy="1625922"/>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2395" y="2107278"/>
            <a:ext cx="3748344" cy="307364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29227" y="-2825444"/>
            <a:ext cx="4317873" cy="5892879"/>
          </a:xfrm>
          <a:prstGeom prst="rect">
            <a:avLst/>
          </a:prstGeom>
        </p:spPr>
      </p:pic>
      <p:sp>
        <p:nvSpPr>
          <p:cNvPr id="5" name="TextBox 5"/>
          <p:cNvSpPr txBox="1"/>
          <p:nvPr/>
        </p:nvSpPr>
        <p:spPr>
          <a:xfrm>
            <a:off x="5399766" y="4245248"/>
            <a:ext cx="9098310" cy="2123460"/>
          </a:xfrm>
          <a:prstGeom prst="rect">
            <a:avLst/>
          </a:prstGeom>
        </p:spPr>
        <p:txBody>
          <a:bodyPr lIns="0" tIns="0" rIns="0" bIns="0" rtlCol="0" anchor="t">
            <a:spAutoFit/>
          </a:bodyPr>
          <a:lstStyle/>
          <a:p>
            <a:pPr algn="ctr">
              <a:lnSpc>
                <a:spcPts val="17360"/>
              </a:lnSpc>
            </a:pPr>
            <a:r>
              <a:rPr lang="en-US" sz="12400">
                <a:solidFill>
                  <a:srgbClr val="FFBD59"/>
                </a:solidFill>
                <a:latin typeface="Canva Sans" panose="020B0503030501040103"/>
              </a:rPr>
              <a:t>THANK YOU</a:t>
            </a:r>
            <a:endParaRPr lang="en-US" sz="12400">
              <a:solidFill>
                <a:srgbClr val="FFBD59"/>
              </a:solidFill>
              <a:latin typeface="Canva Sans" panose="020B05030305010401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1028700"/>
            <a:ext cx="9144000" cy="805343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57400" y="4137963"/>
            <a:ext cx="5029200" cy="4114800"/>
          </a:xfrm>
          <a:prstGeom prst="rect">
            <a:avLst/>
          </a:prstGeom>
        </p:spPr>
      </p:pic>
      <p:sp>
        <p:nvSpPr>
          <p:cNvPr id="4" name="TextBox 4"/>
          <p:cNvSpPr txBox="1"/>
          <p:nvPr/>
        </p:nvSpPr>
        <p:spPr>
          <a:xfrm>
            <a:off x="10219118" y="1047750"/>
            <a:ext cx="6970949" cy="1575420"/>
          </a:xfrm>
          <a:prstGeom prst="rect">
            <a:avLst/>
          </a:prstGeom>
        </p:spPr>
        <p:txBody>
          <a:bodyPr lIns="0" tIns="0" rIns="0" bIns="0" rtlCol="0" anchor="t">
            <a:spAutoFit/>
          </a:bodyPr>
          <a:lstStyle/>
          <a:p>
            <a:pPr algn="ctr">
              <a:lnSpc>
                <a:spcPts val="12480"/>
              </a:lnSpc>
            </a:pPr>
            <a:r>
              <a:rPr lang="en-US" sz="10485">
                <a:solidFill>
                  <a:srgbClr val="F7B4A7"/>
                </a:solidFill>
                <a:latin typeface="Noto Serif" panose="02020600060500020200"/>
              </a:rPr>
              <a:t>TEAM - 11</a:t>
            </a:r>
            <a:endParaRPr lang="en-US" sz="10485">
              <a:solidFill>
                <a:srgbClr val="F7B4A7"/>
              </a:solidFill>
              <a:latin typeface="Noto Serif" panose="02020600060500020200"/>
            </a:endParaRPr>
          </a:p>
        </p:txBody>
      </p:sp>
      <p:sp>
        <p:nvSpPr>
          <p:cNvPr id="5" name="TextBox 5"/>
          <p:cNvSpPr txBox="1"/>
          <p:nvPr/>
        </p:nvSpPr>
        <p:spPr>
          <a:xfrm>
            <a:off x="9335303" y="3202655"/>
            <a:ext cx="8738580" cy="5047235"/>
          </a:xfrm>
          <a:prstGeom prst="rect">
            <a:avLst/>
          </a:prstGeom>
        </p:spPr>
        <p:txBody>
          <a:bodyPr lIns="0" tIns="0" rIns="0" bIns="0" rtlCol="0" anchor="t">
            <a:spAutoFit/>
          </a:bodyPr>
          <a:lstStyle/>
          <a:p>
            <a:pPr algn="ctr">
              <a:lnSpc>
                <a:spcPts val="7975"/>
              </a:lnSpc>
            </a:pPr>
            <a:r>
              <a:rPr lang="en-US" sz="6700">
                <a:solidFill>
                  <a:srgbClr val="F7B4A7"/>
                </a:solidFill>
                <a:latin typeface="Noto Serif" panose="02020600060500020200"/>
              </a:rPr>
              <a:t>SHYAM [21149]</a:t>
            </a:r>
            <a:endParaRPr lang="en-US" sz="6700">
              <a:solidFill>
                <a:srgbClr val="F7B4A7"/>
              </a:solidFill>
              <a:latin typeface="Noto Serif" panose="02020600060500020200"/>
            </a:endParaRPr>
          </a:p>
          <a:p>
            <a:pPr algn="ctr">
              <a:lnSpc>
                <a:spcPts val="7975"/>
              </a:lnSpc>
            </a:pPr>
            <a:r>
              <a:rPr lang="en-US" sz="6700">
                <a:solidFill>
                  <a:srgbClr val="F7B4A7"/>
                </a:solidFill>
                <a:latin typeface="Noto Serif" panose="02020600060500020200"/>
              </a:rPr>
              <a:t>SIDESH  [21150]</a:t>
            </a:r>
            <a:endParaRPr lang="en-US" sz="6700">
              <a:solidFill>
                <a:srgbClr val="F7B4A7"/>
              </a:solidFill>
              <a:latin typeface="Noto Serif" panose="02020600060500020200"/>
            </a:endParaRPr>
          </a:p>
          <a:p>
            <a:pPr algn="ctr">
              <a:lnSpc>
                <a:spcPts val="7975"/>
              </a:lnSpc>
            </a:pPr>
            <a:r>
              <a:rPr lang="en-US" sz="6700">
                <a:solidFill>
                  <a:srgbClr val="F7B4A7"/>
                </a:solidFill>
                <a:latin typeface="Noto Serif" panose="02020600060500020200"/>
              </a:rPr>
              <a:t>SABARINATH[21141] </a:t>
            </a:r>
            <a:endParaRPr lang="en-US" sz="6700">
              <a:solidFill>
                <a:srgbClr val="F7B4A7"/>
              </a:solidFill>
              <a:latin typeface="Noto Serif" panose="02020600060500020200"/>
            </a:endParaRPr>
          </a:p>
          <a:p>
            <a:pPr algn="ctr">
              <a:lnSpc>
                <a:spcPts val="7975"/>
              </a:lnSpc>
            </a:pPr>
            <a:r>
              <a:rPr lang="en-US" sz="6700">
                <a:solidFill>
                  <a:srgbClr val="F7B4A7"/>
                </a:solidFill>
                <a:latin typeface="Noto Serif" panose="02020600060500020200"/>
              </a:rPr>
              <a:t>SASANK  [21160]</a:t>
            </a:r>
            <a:endParaRPr lang="en-US" sz="6700">
              <a:solidFill>
                <a:srgbClr val="F7B4A7"/>
              </a:solidFill>
              <a:latin typeface="Noto Serif" panose="02020600060500020200"/>
            </a:endParaRPr>
          </a:p>
          <a:p>
            <a:pPr algn="ctr">
              <a:lnSpc>
                <a:spcPts val="7975"/>
              </a:lnSpc>
              <a:spcBef>
                <a:spcPct val="0"/>
              </a:spcBef>
            </a:pPr>
            <a:r>
              <a:rPr lang="en-US" sz="6700">
                <a:solidFill>
                  <a:srgbClr val="F7B4A7"/>
                </a:solidFill>
                <a:latin typeface="Noto Serif" panose="02020600060500020200"/>
              </a:rPr>
              <a:t>BHARADWAJ[21165]</a:t>
            </a:r>
            <a:endParaRPr lang="en-US" sz="6700">
              <a:solidFill>
                <a:srgbClr val="F7B4A7"/>
              </a:solidFill>
              <a:latin typeface="Noto Serif" panose="020206000605000202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416150" y="0"/>
          <a:ext cx="8871850" cy="10803202"/>
        </p:xfrm>
        <a:graphic>
          <a:graphicData uri="http://schemas.openxmlformats.org/drawingml/2006/table">
            <a:tbl>
              <a:tblPr/>
              <a:tblGrid>
                <a:gridCol w="4298496"/>
                <a:gridCol w="4573354"/>
              </a:tblGrid>
              <a:tr h="2502168">
                <a:tc>
                  <a:txBody>
                    <a:bodyPr/>
                    <a:p>
                      <a:pPr algn="ctr">
                        <a:lnSpc>
                          <a:spcPts val="5320"/>
                        </a:lnSpc>
                      </a:pPr>
                      <a:r>
                        <a:rPr lang="en-US" sz="3800">
                          <a:solidFill>
                            <a:srgbClr val="FEFEFE"/>
                          </a:solidFill>
                          <a:latin typeface="Noto Serif" panose="02020600060500020200"/>
                        </a:rPr>
                        <a:t>SABARINATH J</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c>
                  <a:txBody>
                    <a:bodyPr/>
                    <a:p>
                      <a:pPr algn="ctr">
                        <a:lnSpc>
                          <a:spcPts val="5320"/>
                        </a:lnSpc>
                      </a:pPr>
                      <a:r>
                        <a:rPr lang="en-US" sz="3800">
                          <a:solidFill>
                            <a:srgbClr val="FEFEFE"/>
                          </a:solidFill>
                          <a:latin typeface="Noto Serif" panose="02020600060500020200"/>
                        </a:rPr>
                        <a:t>REPORT AND INFORMATION COLLECTION</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r>
              <a:tr h="2136140">
                <a:tc>
                  <a:txBody>
                    <a:bodyPr/>
                    <a:p>
                      <a:pPr algn="ctr">
                        <a:lnSpc>
                          <a:spcPts val="5320"/>
                        </a:lnSpc>
                      </a:pPr>
                      <a:r>
                        <a:rPr lang="en-US" sz="3800">
                          <a:solidFill>
                            <a:srgbClr val="FEFEFE"/>
                          </a:solidFill>
                          <a:latin typeface="Noto Serif" panose="02020600060500020200"/>
                        </a:rPr>
                        <a:t>SHYAM GANESH</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c>
                  <a:txBody>
                    <a:bodyPr/>
                    <a:p>
                      <a:pPr algn="ctr">
                        <a:lnSpc>
                          <a:spcPts val="5320"/>
                        </a:lnSpc>
                      </a:pPr>
                      <a:r>
                        <a:rPr lang="en-US" sz="3800">
                          <a:solidFill>
                            <a:srgbClr val="FEFEFE"/>
                          </a:solidFill>
                          <a:latin typeface="Noto Serif" panose="02020600060500020200"/>
                        </a:rPr>
                        <a:t>CODING</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r>
              <a:tr h="2023447">
                <a:tc>
                  <a:txBody>
                    <a:bodyPr/>
                    <a:p>
                      <a:pPr algn="ctr">
                        <a:lnSpc>
                          <a:spcPts val="5320"/>
                        </a:lnSpc>
                      </a:pPr>
                      <a:r>
                        <a:rPr lang="en-US" sz="3800">
                          <a:solidFill>
                            <a:srgbClr val="FEFEFE"/>
                          </a:solidFill>
                          <a:latin typeface="Noto Serif" panose="02020600060500020200"/>
                        </a:rPr>
                        <a:t>SIDESH SUNDAR</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c>
                  <a:txBody>
                    <a:bodyPr/>
                    <a:p>
                      <a:pPr algn="ctr">
                        <a:lnSpc>
                          <a:spcPts val="5320"/>
                        </a:lnSpc>
                      </a:pPr>
                      <a:r>
                        <a:rPr lang="en-US" sz="3800">
                          <a:solidFill>
                            <a:srgbClr val="FEFEFE"/>
                          </a:solidFill>
                          <a:latin typeface="Noto Serif" panose="02020600060500020200"/>
                        </a:rPr>
                        <a:t>CODING</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r>
              <a:tr h="2023447">
                <a:tc>
                  <a:txBody>
                    <a:bodyPr/>
                    <a:p>
                      <a:pPr algn="ctr">
                        <a:lnSpc>
                          <a:spcPts val="5320"/>
                        </a:lnSpc>
                      </a:pPr>
                      <a:r>
                        <a:rPr lang="en-US" sz="3800">
                          <a:solidFill>
                            <a:srgbClr val="FEFEFE"/>
                          </a:solidFill>
                          <a:latin typeface="Noto Serif" panose="02020600060500020200"/>
                        </a:rPr>
                        <a:t>SASANK SAMI </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c>
                  <a:txBody>
                    <a:bodyPr/>
                    <a:p>
                      <a:pPr algn="ctr">
                        <a:lnSpc>
                          <a:spcPts val="5320"/>
                        </a:lnSpc>
                      </a:pPr>
                      <a:r>
                        <a:rPr lang="en-US" sz="3800">
                          <a:solidFill>
                            <a:srgbClr val="FEFEFE"/>
                          </a:solidFill>
                          <a:latin typeface="Noto Serif" panose="02020600060500020200"/>
                        </a:rPr>
                        <a:t>REPORT AND PPT</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r>
              <a:tr h="2118000">
                <a:tc>
                  <a:txBody>
                    <a:bodyPr/>
                    <a:p>
                      <a:pPr algn="ctr">
                        <a:lnSpc>
                          <a:spcPts val="5320"/>
                        </a:lnSpc>
                      </a:pPr>
                      <a:r>
                        <a:rPr lang="en-US" sz="3800">
                          <a:solidFill>
                            <a:srgbClr val="FEFEFE"/>
                          </a:solidFill>
                          <a:latin typeface="Noto Serif" panose="02020600060500020200"/>
                        </a:rPr>
                        <a:t>BHARADWAJ V</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c>
                  <a:txBody>
                    <a:bodyPr/>
                    <a:p>
                      <a:pPr algn="ctr">
                        <a:lnSpc>
                          <a:spcPts val="5320"/>
                        </a:lnSpc>
                      </a:pPr>
                      <a:r>
                        <a:rPr lang="en-US" sz="3800">
                          <a:solidFill>
                            <a:srgbClr val="FEFEFE"/>
                          </a:solidFill>
                          <a:latin typeface="Noto Serif" panose="02020600060500020200"/>
                        </a:rPr>
                        <a:t>INFORMATION COLLECTION</a:t>
                      </a:r>
                      <a:endParaRPr lang="en-US" sz="3800">
                        <a:solidFill>
                          <a:srgbClr val="FEFEFE"/>
                        </a:solidFill>
                        <a:latin typeface="Noto Serif" panose="02020600060500020200"/>
                      </a:endParaRPr>
                    </a:p>
                  </a:txBody>
                  <a:tcPr marL="190500" marR="190500" marT="190500" marB="190500" anchor="ctr">
                    <a:lnL w="28575" cap="flat" cmpd="sng" algn="ctr">
                      <a:solidFill>
                        <a:srgbClr val="94DDDE"/>
                      </a:solidFill>
                      <a:prstDash val="solid"/>
                      <a:round/>
                      <a:headEnd type="none" w="med" len="med"/>
                      <a:tailEnd type="none" w="med" len="med"/>
                    </a:lnL>
                    <a:lnR w="28575" cap="flat" cmpd="sng" algn="ctr">
                      <a:solidFill>
                        <a:srgbClr val="94DDDE"/>
                      </a:solidFill>
                      <a:prstDash val="solid"/>
                      <a:round/>
                      <a:headEnd type="none" w="med" len="med"/>
                      <a:tailEnd type="none" w="med" len="med"/>
                    </a:lnR>
                    <a:lnT w="28575" cap="flat" cmpd="sng" algn="ctr">
                      <a:solidFill>
                        <a:srgbClr val="94DDDE"/>
                      </a:solidFill>
                      <a:prstDash val="solid"/>
                      <a:round/>
                      <a:headEnd type="none" w="med" len="med"/>
                      <a:tailEnd type="none" w="med" len="med"/>
                    </a:lnT>
                    <a:lnB w="28575" cap="flat" cmpd="sng" algn="ctr">
                      <a:solidFill>
                        <a:srgbClr val="94DDDE"/>
                      </a:solidFill>
                      <a:prstDash val="solid"/>
                      <a:round/>
                      <a:headEnd type="none" w="med" len="med"/>
                      <a:tailEnd type="none" w="med" len="med"/>
                    </a:lnB>
                    <a:solidFill>
                      <a:srgbClr val="2B4B82"/>
                    </a:solidFill>
                  </a:tcPr>
                </a:tc>
              </a:tr>
            </a:tbl>
          </a:graphicData>
        </a:graphic>
      </p:graphicFrame>
      <p:grpSp>
        <p:nvGrpSpPr>
          <p:cNvPr id="3" name="Group 3"/>
          <p:cNvGrpSpPr/>
          <p:nvPr/>
        </p:nvGrpSpPr>
        <p:grpSpPr>
          <a:xfrm rot="0">
            <a:off x="0" y="5222622"/>
            <a:ext cx="9058323" cy="3761229"/>
            <a:chOff x="0" y="0"/>
            <a:chExt cx="12077764" cy="5014972"/>
          </a:xfrm>
        </p:grpSpPr>
        <p:sp>
          <p:nvSpPr>
            <p:cNvPr id="4" name="TextBox 4"/>
            <p:cNvSpPr txBox="1"/>
            <p:nvPr/>
          </p:nvSpPr>
          <p:spPr>
            <a:xfrm>
              <a:off x="0" y="133350"/>
              <a:ext cx="12077764" cy="3732305"/>
            </a:xfrm>
            <a:prstGeom prst="rect">
              <a:avLst/>
            </a:prstGeom>
          </p:spPr>
          <p:txBody>
            <a:bodyPr lIns="0" tIns="0" rIns="0" bIns="0" rtlCol="0" anchor="t">
              <a:spAutoFit/>
            </a:bodyPr>
            <a:lstStyle/>
            <a:p>
              <a:pPr marL="0" lvl="0" indent="0" algn="ctr">
                <a:lnSpc>
                  <a:spcPts val="10700"/>
                </a:lnSpc>
              </a:pPr>
              <a:r>
                <a:rPr lang="en-US" sz="10190">
                  <a:solidFill>
                    <a:srgbClr val="2B4B82"/>
                  </a:solidFill>
                  <a:latin typeface="Noto Serif" panose="02020600060500020200"/>
                </a:rPr>
                <a:t>Individual contribution</a:t>
              </a:r>
              <a:endParaRPr lang="en-US" sz="10190">
                <a:solidFill>
                  <a:srgbClr val="2B4B82"/>
                </a:solidFill>
                <a:latin typeface="Noto Serif" panose="02020600060500020200"/>
              </a:endParaRPr>
            </a:p>
          </p:txBody>
        </p:sp>
        <p:sp>
          <p:nvSpPr>
            <p:cNvPr id="5" name="TextBox 5"/>
            <p:cNvSpPr txBox="1"/>
            <p:nvPr/>
          </p:nvSpPr>
          <p:spPr>
            <a:xfrm>
              <a:off x="0" y="4290944"/>
              <a:ext cx="12077764" cy="724028"/>
            </a:xfrm>
            <a:prstGeom prst="rect">
              <a:avLst/>
            </a:prstGeom>
          </p:spPr>
          <p:txBody>
            <a:bodyPr lIns="0" tIns="0" rIns="0" bIns="0" rtlCol="0" anchor="t">
              <a:spAutoFit/>
            </a:bodyPr>
            <a:lstStyle/>
            <a:p>
              <a:pPr marL="0" lvl="0" indent="0" algn="l">
                <a:lnSpc>
                  <a:spcPts val="4625"/>
                </a:lnSpc>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rot="0">
            <a:off x="559777" y="1817226"/>
            <a:ext cx="6060519" cy="6652549"/>
            <a:chOff x="0" y="0"/>
            <a:chExt cx="8080692" cy="8870065"/>
          </a:xfrm>
        </p:grpSpPr>
        <p:pic>
          <p:nvPicPr>
            <p:cNvPr id="3" name="Picture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914631" y="2039937"/>
              <a:ext cx="5166060" cy="6830128"/>
            </a:xfrm>
            <a:prstGeom prst="rect">
              <a:avLst/>
            </a:prstGeom>
          </p:spPr>
        </p:pic>
      </p:grpSp>
      <p:graphicFrame>
        <p:nvGraphicFramePr>
          <p:cNvPr id="6" name="Table 6"/>
          <p:cNvGraphicFramePr>
            <a:graphicFrameLocks noGrp="1"/>
          </p:cNvGraphicFramePr>
          <p:nvPr/>
        </p:nvGraphicFramePr>
        <p:xfrm>
          <a:off x="6957138" y="9607"/>
          <a:ext cx="11330862" cy="9796381"/>
        </p:xfrm>
        <a:graphic>
          <a:graphicData uri="http://schemas.openxmlformats.org/drawingml/2006/table">
            <a:tbl>
              <a:tblPr/>
              <a:tblGrid>
                <a:gridCol w="11330862"/>
              </a:tblGrid>
              <a:tr h="3519630">
                <a:tc>
                  <a:txBody>
                    <a:bodyPr/>
                    <a:p>
                      <a:pPr>
                        <a:lnSpc>
                          <a:spcPts val="11340"/>
                        </a:lnSpc>
                      </a:pPr>
                      <a:r>
                        <a:rPr lang="en-US" sz="8100">
                          <a:solidFill>
                            <a:srgbClr val="F7B4A7"/>
                          </a:solidFill>
                          <a:latin typeface="Noto Serif" panose="02020600060500020200"/>
                        </a:rPr>
                        <a:t>PROBLEM STATEMENT</a:t>
                      </a:r>
                      <a:endParaRPr lang="en-US" sz="8100">
                        <a:solidFill>
                          <a:srgbClr val="F7B4A7"/>
                        </a:solidFill>
                        <a:latin typeface="Noto Serif" panose="02020600060500020200"/>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r h="1615879">
                <a:tc>
                  <a:txBody>
                    <a:bodyPr/>
                    <a:p>
                      <a:pPr>
                        <a:lnSpc>
                          <a:spcPts val="4620"/>
                        </a:lnSpc>
                      </a:pPr>
                      <a:r>
                        <a:rPr lang="en-US" sz="3300">
                          <a:solidFill>
                            <a:srgbClr val="94DDDE"/>
                          </a:solidFill>
                          <a:latin typeface="Noto Serif" panose="02020600060500020200"/>
                        </a:rPr>
                        <a:t>OBJECTIVE OF THE PROJECT [AGENDA]</a:t>
                      </a:r>
                      <a:endParaRPr lang="en-US" sz="3300">
                        <a:solidFill>
                          <a:srgbClr val="94DDDE"/>
                        </a:solidFill>
                        <a:latin typeface="Noto Serif" panose="02020600060500020200"/>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r h="4660872">
                <a:tc>
                  <a:txBody>
                    <a:bodyPr/>
                    <a:p>
                      <a:pPr>
                        <a:lnSpc>
                          <a:spcPts val="4060"/>
                        </a:lnSpc>
                      </a:pPr>
                      <a:r>
                        <a:rPr lang="en-US" sz="2900">
                          <a:solidFill>
                            <a:srgbClr val="94DDDE"/>
                          </a:solidFill>
                          <a:latin typeface="Noto Serif" panose="02020600060500020200"/>
                        </a:rPr>
                        <a:t>To encrypt the data using the custom AES which is an open source adaptable, strong and secure encryption technique which can stop numerous threats and is extremely reliable to ensure safe data transfer, this can further be extended into message signal transferring via applying Digital Modulation Techniques which ensures unreadable and secured data transfer via signal.</a:t>
                      </a:r>
                      <a:endParaRPr lang="en-US" sz="2900">
                        <a:solidFill>
                          <a:srgbClr val="94DDDE"/>
                        </a:solidFill>
                        <a:latin typeface="Noto Serif" panose="02020600060500020200"/>
                      </a:endParaRPr>
                    </a:p>
                    <a:p>
                      <a:pPr>
                        <a:lnSpc>
                          <a:spcPts val="4060"/>
                        </a:lnSpc>
                      </a:p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259119" y="1624660"/>
          <a:ext cx="10172153" cy="6674393"/>
        </p:xfrm>
        <a:graphic>
          <a:graphicData uri="http://schemas.openxmlformats.org/drawingml/2006/table">
            <a:tbl>
              <a:tblPr/>
              <a:tblGrid>
                <a:gridCol w="10172153"/>
              </a:tblGrid>
              <a:tr h="1570676">
                <a:tc>
                  <a:txBody>
                    <a:bodyPr/>
                    <a:p>
                      <a:pPr>
                        <a:lnSpc>
                          <a:spcPts val="6720"/>
                        </a:lnSpc>
                      </a:pPr>
                      <a:r>
                        <a:rPr lang="en-US" sz="4800">
                          <a:solidFill>
                            <a:srgbClr val="2B4B82"/>
                          </a:solidFill>
                          <a:latin typeface="Clear Sans Bold Bold"/>
                        </a:rPr>
                        <a:t>INTRODUCTION</a:t>
                      </a:r>
                      <a:endParaRPr lang="en-US" sz="4800">
                        <a:solidFill>
                          <a:srgbClr val="2B4B82"/>
                        </a:solidFill>
                        <a:latin typeface="Clear Sans Bold Bold"/>
                      </a:endParaRPr>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tr>
              <a:tr h="5103717">
                <a:tc>
                  <a:txBody>
                    <a:bodyPr/>
                    <a:p>
                      <a:pPr marL="561340" lvl="1" indent="-280670">
                        <a:lnSpc>
                          <a:spcPts val="3640"/>
                        </a:lnSpc>
                        <a:buFont typeface="Arial" panose="020B0604020202020204"/>
                        <a:buChar char="•"/>
                      </a:pPr>
                      <a:r>
                        <a:rPr lang="en-US" sz="2600">
                          <a:solidFill>
                            <a:srgbClr val="2B4B82"/>
                          </a:solidFill>
                          <a:latin typeface="Clear Sans Regular" panose="020B0503030202020304"/>
                        </a:rPr>
                        <a:t>The daily demands of 60 percent of the world's population include the internet, which is a need in modern living.</a:t>
                      </a:r>
                      <a:endParaRPr lang="en-US" sz="2600">
                        <a:solidFill>
                          <a:srgbClr val="2B4B82"/>
                        </a:solidFill>
                        <a:latin typeface="Clear Sans Regular" panose="020B0503030202020304"/>
                      </a:endParaRPr>
                    </a:p>
                    <a:p>
                      <a:pPr marL="561340" lvl="1" indent="-280670">
                        <a:lnSpc>
                          <a:spcPts val="3640"/>
                        </a:lnSpc>
                        <a:buFont typeface="Arial" panose="020B0604020202020204"/>
                        <a:buChar char="•"/>
                      </a:pPr>
                      <a:r>
                        <a:rPr lang="en-US" sz="2600">
                          <a:solidFill>
                            <a:srgbClr val="2B4B82"/>
                          </a:solidFill>
                          <a:latin typeface="Clear Sans Regular" panose="020B0503030202020304"/>
                        </a:rPr>
                        <a:t>Data security and privacy are issues when using the internet because hackers can use this data. </a:t>
                      </a:r>
                      <a:endParaRPr lang="en-US" sz="2600">
                        <a:solidFill>
                          <a:srgbClr val="2B4B82"/>
                        </a:solidFill>
                        <a:latin typeface="Clear Sans Regular" panose="020B0503030202020304"/>
                      </a:endParaRPr>
                    </a:p>
                    <a:p>
                      <a:pPr marL="561340" lvl="1" indent="-280670">
                        <a:lnSpc>
                          <a:spcPts val="3640"/>
                        </a:lnSpc>
                        <a:buFont typeface="Arial" panose="020B0604020202020204"/>
                        <a:buChar char="•"/>
                      </a:pPr>
                      <a:r>
                        <a:rPr lang="en-US" sz="2600">
                          <a:solidFill>
                            <a:srgbClr val="2B4B82"/>
                          </a:solidFill>
                          <a:latin typeface="Clear Sans Regular" panose="020B0503030202020304"/>
                        </a:rPr>
                        <a:t>We proposed the advance custom configurable algorithm for AES in this project.</a:t>
                      </a:r>
                      <a:endParaRPr lang="en-US" sz="2600">
                        <a:solidFill>
                          <a:srgbClr val="2B4B82"/>
                        </a:solidFill>
                        <a:latin typeface="Clear Sans Regular" panose="020B0503030202020304"/>
                      </a:endParaRPr>
                    </a:p>
                    <a:p>
                      <a:pPr marL="561340" lvl="1" indent="-280670">
                        <a:lnSpc>
                          <a:spcPts val="3640"/>
                        </a:lnSpc>
                        <a:buFont typeface="Arial" panose="020B0604020202020204"/>
                        <a:buChar char="•"/>
                      </a:pPr>
                      <a:r>
                        <a:rPr lang="en-US" sz="2600">
                          <a:solidFill>
                            <a:srgbClr val="2B4B82"/>
                          </a:solidFill>
                          <a:latin typeface="Clear Sans Regular" panose="020B0503030202020304"/>
                        </a:rPr>
                        <a:t>Digital encryption plays a crucial role in today's digital environment in protecting electronic data transfers which then processed by DSP.</a:t>
                      </a:r>
                      <a:endParaRPr lang="en-US" sz="2600">
                        <a:solidFill>
                          <a:srgbClr val="2B4B82"/>
                        </a:solidFill>
                        <a:latin typeface="Clear Sans Regular" panose="020B0503030202020304"/>
                      </a:endParaRPr>
                    </a:p>
                    <a:p>
                      <a:pPr marL="561340" lvl="1" indent="-280670">
                        <a:lnSpc>
                          <a:spcPts val="3640"/>
                        </a:lnSpc>
                        <a:buFont typeface="Arial" panose="020B0604020202020204"/>
                        <a:buChar char="•"/>
                      </a:pPr>
                      <a:r>
                        <a:rPr lang="en-US" sz="2600">
                          <a:solidFill>
                            <a:srgbClr val="2B4B82"/>
                          </a:solidFill>
                          <a:latin typeface="Clear Sans Regular" panose="020B0503030202020304"/>
                        </a:rPr>
                        <a:t>No significant AES attacks have been identified so far.</a:t>
                      </a:r>
                      <a:endParaRPr lang="en-US" sz="2600">
                        <a:solidFill>
                          <a:srgbClr val="2B4B82"/>
                        </a:solidFill>
                        <a:latin typeface="Clear Sans Regular" panose="020B0503030202020304"/>
                      </a:endParaRPr>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tr>
            </a:tbl>
          </a:graphicData>
        </a:graphic>
      </p:graphicFrame>
      <p:pic>
        <p:nvPicPr>
          <p:cNvPr id="3" name="Picture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8700" y="494017"/>
            <a:ext cx="4428845" cy="41148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8576" y="5494015"/>
            <a:ext cx="4318969" cy="411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957138" y="0"/>
          <a:ext cx="11504573" cy="2584938"/>
        </p:xfrm>
        <a:graphic>
          <a:graphicData uri="http://schemas.openxmlformats.org/drawingml/2006/table">
            <a:tbl>
              <a:tblPr/>
              <a:tblGrid>
                <a:gridCol w="11504573"/>
              </a:tblGrid>
              <a:tr h="2584938">
                <a:tc>
                  <a:txBody>
                    <a:bodyPr/>
                    <a:p>
                      <a:pPr>
                        <a:lnSpc>
                          <a:spcPts val="11340"/>
                        </a:lnSpc>
                      </a:pPr>
                      <a:r>
                        <a:rPr lang="en-US" sz="8100">
                          <a:solidFill>
                            <a:srgbClr val="F7B4A7"/>
                          </a:solidFill>
                          <a:latin typeface="Noto Serif" panose="02020600060500020200"/>
                        </a:rPr>
                        <a:t>DEFINITIONS</a:t>
                      </a:r>
                      <a:endParaRPr lang="en-US" sz="8100">
                        <a:solidFill>
                          <a:srgbClr val="F7B4A7"/>
                        </a:solidFill>
                        <a:latin typeface="Noto Serif" panose="02020600060500020200"/>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bl>
          </a:graphicData>
        </a:graphic>
      </p:graphicFrame>
      <p:graphicFrame>
        <p:nvGraphicFramePr>
          <p:cNvPr id="3" name="Table 3"/>
          <p:cNvGraphicFramePr>
            <a:graphicFrameLocks noGrp="1"/>
          </p:cNvGraphicFramePr>
          <p:nvPr/>
        </p:nvGraphicFramePr>
        <p:xfrm>
          <a:off x="6957138" y="2584938"/>
          <a:ext cx="11330862" cy="1101065"/>
        </p:xfrm>
        <a:graphic>
          <a:graphicData uri="http://schemas.openxmlformats.org/drawingml/2006/table">
            <a:tbl>
              <a:tblPr/>
              <a:tblGrid>
                <a:gridCol w="11330862"/>
              </a:tblGrid>
              <a:tr h="706895">
                <a:tc>
                  <a:txBody>
                    <a:bodyPr/>
                    <a:p>
                      <a:pPr>
                        <a:lnSpc>
                          <a:spcPts val="4060"/>
                        </a:lnSpc>
                      </a:p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bl>
          </a:graphicData>
        </a:graphic>
      </p:graphicFrame>
      <p:pic>
        <p:nvPicPr>
          <p:cNvPr id="4" name="Picture 4"/>
          <p:cNvPicPr>
            <a:picLocks noChangeAspect="1"/>
          </p:cNvPicPr>
          <p:nvPr/>
        </p:nvPicPr>
        <p:blipFill>
          <a:blip r:embed="rId1"/>
          <a:srcRect/>
          <a:stretch>
            <a:fillRect/>
          </a:stretch>
        </p:blipFill>
        <p:spPr>
          <a:xfrm>
            <a:off x="0" y="1806819"/>
            <a:ext cx="6673362" cy="6673362"/>
          </a:xfrm>
          <a:prstGeom prst="rect">
            <a:avLst/>
          </a:prstGeom>
        </p:spPr>
      </p:pic>
      <p:graphicFrame>
        <p:nvGraphicFramePr>
          <p:cNvPr id="5" name="Table 5"/>
          <p:cNvGraphicFramePr>
            <a:graphicFrameLocks noGrp="1"/>
          </p:cNvGraphicFramePr>
          <p:nvPr/>
        </p:nvGraphicFramePr>
        <p:xfrm>
          <a:off x="6957138" y="2584938"/>
          <a:ext cx="11330862" cy="7162800"/>
        </p:xfrm>
        <a:graphic>
          <a:graphicData uri="http://schemas.openxmlformats.org/drawingml/2006/table">
            <a:tbl>
              <a:tblPr/>
              <a:tblGrid>
                <a:gridCol w="11330862"/>
              </a:tblGrid>
              <a:tr h="7162800">
                <a:tc>
                  <a:txBody>
                    <a:bodyPr/>
                    <a:p>
                      <a:pPr>
                        <a:lnSpc>
                          <a:spcPts val="5180"/>
                        </a:lnSpc>
                      </a:pPr>
                      <a:r>
                        <a:rPr lang="en-US" sz="3700">
                          <a:solidFill>
                            <a:srgbClr val="94DDDE"/>
                          </a:solidFill>
                          <a:latin typeface="Noto Serif" panose="02020600060500020200"/>
                        </a:rPr>
                        <a:t>DMS : </a:t>
                      </a:r>
                      <a:endParaRPr lang="en-US" sz="3700">
                        <a:solidFill>
                          <a:srgbClr val="94DDDE"/>
                        </a:solidFill>
                        <a:latin typeface="Noto Serif" panose="02020600060500020200"/>
                      </a:endParaRPr>
                    </a:p>
                    <a:p>
                      <a:pPr>
                        <a:lnSpc>
                          <a:spcPts val="5180"/>
                        </a:lnSpc>
                      </a:pPr>
                      <a:r>
                        <a:rPr lang="en-US" sz="3700">
                          <a:solidFill>
                            <a:srgbClr val="94DDDE"/>
                          </a:solidFill>
                          <a:latin typeface="Noto Serif" panose="02020600060500020200"/>
                        </a:rPr>
                        <a:t>Digital modulation is the process of encoding a digital information signal into the amplitude, phase, or frequency of the transmitted signal.</a:t>
                      </a:r>
                      <a:endParaRPr lang="en-US" sz="3700">
                        <a:solidFill>
                          <a:srgbClr val="94DDDE"/>
                        </a:solidFill>
                        <a:latin typeface="Noto Serif" panose="02020600060500020200"/>
                      </a:endParaRPr>
                    </a:p>
                    <a:p>
                      <a:pPr>
                        <a:lnSpc>
                          <a:spcPts val="5180"/>
                        </a:lnSpc>
                      </a:pPr>
                    </a:p>
                    <a:p>
                      <a:pPr>
                        <a:lnSpc>
                          <a:spcPts val="5180"/>
                        </a:lnSpc>
                      </a:pPr>
                      <a:r>
                        <a:rPr lang="en-US" sz="3700">
                          <a:solidFill>
                            <a:srgbClr val="94DDDE"/>
                          </a:solidFill>
                          <a:latin typeface="Noto Serif" panose="02020600060500020200"/>
                        </a:rPr>
                        <a:t>AES:</a:t>
                      </a:r>
                      <a:endParaRPr lang="en-US" sz="3700">
                        <a:solidFill>
                          <a:srgbClr val="94DDDE"/>
                        </a:solidFill>
                        <a:latin typeface="Noto Serif" panose="02020600060500020200"/>
                      </a:endParaRPr>
                    </a:p>
                    <a:p>
                      <a:pPr>
                        <a:lnSpc>
                          <a:spcPts val="5180"/>
                        </a:lnSpc>
                      </a:pPr>
                      <a:r>
                        <a:rPr lang="en-US" sz="3700">
                          <a:solidFill>
                            <a:srgbClr val="94DDDE"/>
                          </a:solidFill>
                          <a:latin typeface="Noto Serif" panose="02020600060500020200"/>
                        </a:rPr>
                        <a:t>The AES algorithm is a symmetrical block cipher algorithm that takes plain text in blocks of 128 bits and converts them to ciphertext using keys of 128, 192, and 256 bits. </a:t>
                      </a:r>
                      <a:endParaRPr lang="en-US" sz="3700">
                        <a:solidFill>
                          <a:srgbClr val="94DDDE"/>
                        </a:solidFill>
                        <a:latin typeface="Noto Serif" panose="02020600060500020200"/>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2443088" y="-1095217"/>
            <a:ext cx="6414740" cy="6631780"/>
          </a:xfrm>
          <a:prstGeom prst="rect">
            <a:avLst/>
          </a:prstGeom>
        </p:spPr>
      </p:pic>
      <p:graphicFrame>
        <p:nvGraphicFramePr>
          <p:cNvPr id="3" name="Table 3"/>
          <p:cNvGraphicFramePr>
            <a:graphicFrameLocks noGrp="1"/>
          </p:cNvGraphicFramePr>
          <p:nvPr/>
        </p:nvGraphicFramePr>
        <p:xfrm>
          <a:off x="946160" y="6091059"/>
          <a:ext cx="16313140" cy="3340074"/>
        </p:xfrm>
        <a:graphic>
          <a:graphicData uri="http://schemas.openxmlformats.org/drawingml/2006/table">
            <a:tbl>
              <a:tblPr/>
              <a:tblGrid>
                <a:gridCol w="5437713"/>
                <a:gridCol w="5437713"/>
                <a:gridCol w="5437713"/>
              </a:tblGrid>
              <a:tr h="1571786">
                <a:tc>
                  <a:txBody>
                    <a:bodyPr/>
                    <a:p>
                      <a:pPr>
                        <a:lnSpc>
                          <a:spcPts val="3920"/>
                        </a:lnSpc>
                      </a:pPr>
                      <a:r>
                        <a:rPr lang="en-US" sz="2800">
                          <a:solidFill>
                            <a:srgbClr val="2B4B82"/>
                          </a:solidFill>
                          <a:latin typeface="Clear Sans Bold Bold"/>
                        </a:rPr>
                        <a:t>Cipher key</a:t>
                      </a:r>
                      <a:endParaRPr lang="en-US" sz="2800">
                        <a:solidFill>
                          <a:srgbClr val="2B4B82"/>
                        </a:solidFill>
                        <a:latin typeface="Clear Sans Bold Bold"/>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p>
                      <a:pPr>
                        <a:lnSpc>
                          <a:spcPts val="3920"/>
                        </a:lnSpc>
                      </a:pPr>
                      <a:r>
                        <a:rPr lang="en-US" sz="2800">
                          <a:solidFill>
                            <a:srgbClr val="2B4B82"/>
                          </a:solidFill>
                          <a:latin typeface="Clear Sans Bold Bold"/>
                        </a:rPr>
                        <a:t>Plain text</a:t>
                      </a:r>
                      <a:endParaRPr lang="en-US" sz="2800">
                        <a:solidFill>
                          <a:srgbClr val="2B4B82"/>
                        </a:solidFill>
                        <a:latin typeface="Clear Sans Bold Bold"/>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p>
                      <a:pPr>
                        <a:lnSpc>
                          <a:spcPts val="3920"/>
                        </a:lnSpc>
                      </a:pPr>
                      <a:r>
                        <a:rPr lang="en-US" sz="2800">
                          <a:solidFill>
                            <a:srgbClr val="2B4B82"/>
                          </a:solidFill>
                          <a:latin typeface="Clear Sans Bold" panose="020B0803030202020304"/>
                        </a:rPr>
                        <a:t>Cipher text</a:t>
                      </a:r>
                      <a:endParaRPr lang="en-US" sz="2800">
                        <a:solidFill>
                          <a:srgbClr val="2B4B82"/>
                        </a:solidFill>
                        <a:latin typeface="Clear Sans Bold" panose="020B0803030202020304"/>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r>
              <a:tr h="1768288">
                <a:tc>
                  <a:txBody>
                    <a:bodyPr/>
                    <a:p>
                      <a:pPr>
                        <a:lnSpc>
                          <a:spcPts val="3360"/>
                        </a:lnSpc>
                      </a:pPr>
                      <a:r>
                        <a:rPr lang="en-US" sz="2400">
                          <a:solidFill>
                            <a:srgbClr val="2B4B82"/>
                          </a:solidFill>
                          <a:latin typeface="Clear Sans Regular" panose="020B0503030202020304"/>
                        </a:rPr>
                        <a:t>It is used to increase the complexity of the plain text so that it will be more hard for the hacker to crack it </a:t>
                      </a:r>
                      <a:endParaRPr lang="en-US" sz="2400">
                        <a:solidFill>
                          <a:srgbClr val="2B4B82"/>
                        </a:solidFill>
                        <a:latin typeface="Clear Sans Regular" panose="020B0503030202020304"/>
                      </a:endParaR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p>
                      <a:pPr>
                        <a:lnSpc>
                          <a:spcPts val="3360"/>
                        </a:lnSpc>
                      </a:pPr>
                      <a:r>
                        <a:rPr lang="en-US" sz="2400">
                          <a:solidFill>
                            <a:srgbClr val="2B4B82"/>
                          </a:solidFill>
                          <a:latin typeface="Clear Sans Regular" panose="020B0503030202020304"/>
                        </a:rPr>
                        <a:t>The data which is given as input. </a:t>
                      </a:r>
                      <a:endParaRPr lang="en-US" sz="2400">
                        <a:solidFill>
                          <a:srgbClr val="2B4B82"/>
                        </a:solidFill>
                        <a:latin typeface="Clear Sans Regular" panose="020B0503030202020304"/>
                      </a:endParaRPr>
                    </a:p>
                    <a:p>
                      <a:pPr>
                        <a:lnSpc>
                          <a:spcPts val="3360"/>
                        </a:lnSpc>
                      </a:pPr>
                    </a:p>
                    <a:p>
                      <a:pPr>
                        <a:lnSpc>
                          <a:spcPts val="3360"/>
                        </a:lnSpc>
                      </a:p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p>
                      <a:pPr>
                        <a:lnSpc>
                          <a:spcPts val="3360"/>
                        </a:lnSpc>
                      </a:pPr>
                      <a:r>
                        <a:rPr lang="en-US" sz="2400">
                          <a:solidFill>
                            <a:srgbClr val="2B4B82"/>
                          </a:solidFill>
                          <a:latin typeface="Clear Sans Regular" panose="020B0503030202020304"/>
                        </a:rPr>
                        <a:t>The text which we get after mapping text with key. </a:t>
                      </a:r>
                      <a:endParaRPr lang="en-US" sz="2400">
                        <a:solidFill>
                          <a:srgbClr val="2B4B82"/>
                        </a:solidFill>
                        <a:latin typeface="Clear Sans Regular" panose="020B0503030202020304"/>
                      </a:endParaRPr>
                    </a:p>
                    <a:p>
                      <a:pPr>
                        <a:lnSpc>
                          <a:spcPts val="3360"/>
                        </a:lnSpc>
                      </a:pPr>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r>
            </a:tbl>
          </a:graphicData>
        </a:graphic>
      </p:graphicFrame>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1271" y="2220673"/>
            <a:ext cx="4114800" cy="41148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959679" y="2085776"/>
            <a:ext cx="5519854" cy="4114800"/>
          </a:xfrm>
          <a:prstGeom prst="rect">
            <a:avLst/>
          </a:prstGeom>
        </p:spPr>
      </p:pic>
      <p:sp>
        <p:nvSpPr>
          <p:cNvPr id="6" name="TextBox 6"/>
          <p:cNvSpPr txBox="1"/>
          <p:nvPr/>
        </p:nvSpPr>
        <p:spPr>
          <a:xfrm>
            <a:off x="946160" y="910315"/>
            <a:ext cx="9569415" cy="883920"/>
          </a:xfrm>
          <a:prstGeom prst="rect">
            <a:avLst/>
          </a:prstGeom>
        </p:spPr>
        <p:txBody>
          <a:bodyPr lIns="0" tIns="0" rIns="0" bIns="0" rtlCol="0" anchor="t">
            <a:spAutoFit/>
          </a:bodyPr>
          <a:lstStyle/>
          <a:p>
            <a:pPr>
              <a:lnSpc>
                <a:spcPts val="6720"/>
              </a:lnSpc>
            </a:pPr>
            <a:r>
              <a:rPr lang="en-US" sz="6400">
                <a:solidFill>
                  <a:srgbClr val="2B4B82"/>
                </a:solidFill>
                <a:latin typeface="Clear Sans Bold Bold"/>
              </a:rPr>
              <a:t>KEY TERMS USED</a:t>
            </a:r>
            <a:endParaRPr lang="en-US" sz="6400">
              <a:solidFill>
                <a:srgbClr val="2B4B82"/>
              </a:solidFill>
              <a:latin typeface="Clear Sans Bold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2425006"/>
            <a:ext cx="5785089" cy="5206580"/>
          </a:xfrm>
          <a:prstGeom prst="rect">
            <a:avLst/>
          </a:prstGeom>
        </p:spPr>
      </p:pic>
      <p:graphicFrame>
        <p:nvGraphicFramePr>
          <p:cNvPr id="3" name="Table 3"/>
          <p:cNvGraphicFramePr>
            <a:graphicFrameLocks noGrp="1"/>
          </p:cNvGraphicFramePr>
          <p:nvPr/>
        </p:nvGraphicFramePr>
        <p:xfrm>
          <a:off x="6957138" y="9607"/>
          <a:ext cx="11330862" cy="2584938"/>
        </p:xfrm>
        <a:graphic>
          <a:graphicData uri="http://schemas.openxmlformats.org/drawingml/2006/table">
            <a:tbl>
              <a:tblPr/>
              <a:tblGrid>
                <a:gridCol w="11330862"/>
              </a:tblGrid>
              <a:tr h="2584938">
                <a:tc>
                  <a:txBody>
                    <a:bodyPr/>
                    <a:p>
                      <a:pPr>
                        <a:lnSpc>
                          <a:spcPts val="11340"/>
                        </a:lnSpc>
                      </a:pPr>
                      <a:r>
                        <a:rPr lang="en-US" sz="8100">
                          <a:solidFill>
                            <a:srgbClr val="F7B4A7"/>
                          </a:solidFill>
                          <a:latin typeface="Noto Serif" panose="02020600060500020200"/>
                        </a:rPr>
                        <a:t>LITERATURE REVIEW</a:t>
                      </a:r>
                      <a:endParaRPr lang="en-US" sz="8100">
                        <a:solidFill>
                          <a:srgbClr val="F7B4A7"/>
                        </a:solidFill>
                        <a:latin typeface="Noto Serif" panose="02020600060500020200"/>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bl>
          </a:graphicData>
        </a:graphic>
      </p:graphicFrame>
      <p:graphicFrame>
        <p:nvGraphicFramePr>
          <p:cNvPr id="4" name="Table 4"/>
          <p:cNvGraphicFramePr>
            <a:graphicFrameLocks noGrp="1"/>
          </p:cNvGraphicFramePr>
          <p:nvPr/>
        </p:nvGraphicFramePr>
        <p:xfrm>
          <a:off x="6957138" y="2425006"/>
          <a:ext cx="11330862" cy="7591425"/>
        </p:xfrm>
        <a:graphic>
          <a:graphicData uri="http://schemas.openxmlformats.org/drawingml/2006/table">
            <a:tbl>
              <a:tblPr/>
              <a:tblGrid>
                <a:gridCol w="11330862"/>
              </a:tblGrid>
              <a:tr h="7591425">
                <a:tc>
                  <a:txBody>
                    <a:bodyPr/>
                    <a:p>
                      <a:pPr>
                        <a:lnSpc>
                          <a:spcPts val="3080"/>
                        </a:lnSpc>
                      </a:pPr>
                      <a:r>
                        <a:rPr lang="en-US" sz="2200">
                          <a:solidFill>
                            <a:srgbClr val="94DDDE"/>
                          </a:solidFill>
                          <a:latin typeface="Noto Serif" panose="02020600060500020200"/>
                        </a:rPr>
                        <a:t>The shortcomings of DES were addressed by the creation of a new encryption algorithm. Following that, AES was made available on November 26, 2001.</a:t>
                      </a:r>
                      <a:endParaRPr lang="en-US" sz="2200">
                        <a:solidFill>
                          <a:srgbClr val="94DDDE"/>
                        </a:solidFill>
                        <a:latin typeface="Noto Serif" panose="02020600060500020200"/>
                      </a:endParaRPr>
                    </a:p>
                    <a:p>
                      <a:pPr>
                        <a:lnSpc>
                          <a:spcPts val="3080"/>
                        </a:lnSpc>
                      </a:pPr>
                    </a:p>
                    <a:p>
                      <a:pPr>
                        <a:lnSpc>
                          <a:spcPts val="3080"/>
                        </a:lnSpc>
                      </a:pPr>
                      <a:r>
                        <a:rPr lang="en-US" sz="2200">
                          <a:solidFill>
                            <a:srgbClr val="94DDDE"/>
                          </a:solidFill>
                          <a:latin typeface="Noto Serif" panose="02020600060500020200"/>
                        </a:rPr>
                        <a:t>According to B.Nageswara Rao et al. (2017) in their article "Design of Modified AES Algorithm for Data Security," increasing the number of rounds (cycles) from 10 to 16 makes the algorithm (AES) more secure.</a:t>
                      </a:r>
                      <a:endParaRPr lang="en-US" sz="2200">
                        <a:solidFill>
                          <a:srgbClr val="94DDDE"/>
                        </a:solidFill>
                        <a:latin typeface="Noto Serif" panose="02020600060500020200"/>
                      </a:endParaRPr>
                    </a:p>
                    <a:p>
                      <a:pPr>
                        <a:lnSpc>
                          <a:spcPts val="3080"/>
                        </a:lnSpc>
                      </a:pPr>
                    </a:p>
                    <a:p>
                      <a:pPr>
                        <a:lnSpc>
                          <a:spcPts val="3080"/>
                        </a:lnSpc>
                      </a:pPr>
                      <a:r>
                        <a:rPr lang="en-US" sz="2200">
                          <a:solidFill>
                            <a:srgbClr val="94DDDE"/>
                          </a:solidFill>
                          <a:latin typeface="Noto Serif" panose="02020600060500020200"/>
                        </a:rPr>
                        <a:t>Ako Muhammad Abdullah used keys that were 128 bits, 192 bits, and 256 bits in block cipher to implement 10 rounds of AES encryption in their 2017 paper titled "AES Algorithm to Encrypt and Decrypt Data." His investigation reveals that AES is more secure than rival algorithms like DES and 3DES.</a:t>
                      </a:r>
                      <a:endParaRPr lang="en-US" sz="2200">
                        <a:solidFill>
                          <a:srgbClr val="94DDDE"/>
                        </a:solidFill>
                        <a:latin typeface="Noto Serif" panose="02020600060500020200"/>
                      </a:endParaRPr>
                    </a:p>
                    <a:p>
                      <a:pPr>
                        <a:lnSpc>
                          <a:spcPts val="3080"/>
                        </a:lnSpc>
                      </a:pPr>
                    </a:p>
                    <a:p>
                      <a:pPr>
                        <a:lnSpc>
                          <a:spcPts val="3080"/>
                        </a:lnSpc>
                      </a:pPr>
                      <a:r>
                        <a:rPr lang="en-US" sz="2200">
                          <a:solidFill>
                            <a:srgbClr val="94DDDE"/>
                          </a:solidFill>
                          <a:latin typeface="Noto Serif" panose="02020600060500020200"/>
                        </a:rPr>
                        <a:t>In the article it is mentioned that ” AES Encryption: Study &amp; Evaluation ”, Ahamd-Loay Sousi (2020) AES is the most strong secure protocol and is applied in both hardware and software , it uses key size of greater length for encryption, such as 128,192 and256 bits so it is more resistant to hacking since around 2128 attempts are requires for just 128 bits to break and this makes it very difficult to hack it since it is a very secure protocol.</a:t>
                      </a:r>
                      <a:endParaRPr lang="en-US" sz="2200">
                        <a:solidFill>
                          <a:srgbClr val="94DDDE"/>
                        </a:solidFill>
                        <a:latin typeface="Noto Serif" panose="02020600060500020200"/>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AutoShape 2"/>
          <p:cNvSpPr/>
          <p:nvPr/>
        </p:nvSpPr>
        <p:spPr>
          <a:xfrm>
            <a:off x="2804010" y="3798744"/>
            <a:ext cx="2530900" cy="0"/>
          </a:xfrm>
          <a:prstGeom prst="line">
            <a:avLst/>
          </a:prstGeom>
          <a:ln w="28575" cap="flat">
            <a:solidFill>
              <a:srgbClr val="31356E"/>
            </a:solidFill>
            <a:prstDash val="solid"/>
            <a:headEnd type="none" w="sm" len="sm"/>
            <a:tailEnd type="none" w="sm" len="sm"/>
          </a:ln>
        </p:spPr>
      </p:sp>
      <p:sp>
        <p:nvSpPr>
          <p:cNvPr id="3" name="AutoShape 3"/>
          <p:cNvSpPr/>
          <p:nvPr/>
        </p:nvSpPr>
        <p:spPr>
          <a:xfrm>
            <a:off x="6235623" y="3798744"/>
            <a:ext cx="2362771" cy="0"/>
          </a:xfrm>
          <a:prstGeom prst="line">
            <a:avLst/>
          </a:prstGeom>
          <a:ln w="28575" cap="flat">
            <a:solidFill>
              <a:srgbClr val="31356E"/>
            </a:solidFill>
            <a:prstDash val="solid"/>
            <a:headEnd type="none" w="sm" len="sm"/>
            <a:tailEnd type="none" w="sm" len="sm"/>
          </a:ln>
        </p:spPr>
      </p:sp>
      <p:sp>
        <p:nvSpPr>
          <p:cNvPr id="4" name="AutoShape 4"/>
          <p:cNvSpPr/>
          <p:nvPr/>
        </p:nvSpPr>
        <p:spPr>
          <a:xfrm>
            <a:off x="9499106" y="3798744"/>
            <a:ext cx="2657273" cy="0"/>
          </a:xfrm>
          <a:prstGeom prst="line">
            <a:avLst/>
          </a:prstGeom>
          <a:ln w="28575" cap="flat">
            <a:solidFill>
              <a:srgbClr val="31356E"/>
            </a:solidFill>
            <a:prstDash val="solid"/>
            <a:headEnd type="none" w="sm" len="sm"/>
            <a:tailEnd type="none" w="sm" len="sm"/>
          </a:ln>
        </p:spPr>
      </p:sp>
      <p:sp>
        <p:nvSpPr>
          <p:cNvPr id="5" name="AutoShape 5"/>
          <p:cNvSpPr/>
          <p:nvPr/>
        </p:nvSpPr>
        <p:spPr>
          <a:xfrm>
            <a:off x="13057092" y="3798744"/>
            <a:ext cx="2426898" cy="0"/>
          </a:xfrm>
          <a:prstGeom prst="line">
            <a:avLst/>
          </a:prstGeom>
          <a:ln w="28575" cap="flat">
            <a:solidFill>
              <a:srgbClr val="31356E"/>
            </a:solidFill>
            <a:prstDash val="solid"/>
            <a:headEnd type="none" w="sm" len="sm"/>
            <a:tailEnd type="none" w="sm" len="sm"/>
          </a:ln>
        </p:spPr>
      </p:sp>
      <p:grpSp>
        <p:nvGrpSpPr>
          <p:cNvPr id="6" name="Group 6"/>
          <p:cNvGrpSpPr/>
          <p:nvPr/>
        </p:nvGrpSpPr>
        <p:grpSpPr>
          <a:xfrm rot="0">
            <a:off x="1903298" y="3371020"/>
            <a:ext cx="900712" cy="884024"/>
            <a:chOff x="0" y="0"/>
            <a:chExt cx="825825" cy="810524"/>
          </a:xfrm>
        </p:grpSpPr>
        <p:sp>
          <p:nvSpPr>
            <p:cNvPr id="7" name="Freeform 7"/>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8" name="TextBox 8"/>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u="none" spc="752">
                  <a:solidFill>
                    <a:srgbClr val="2B4B82"/>
                  </a:solidFill>
                  <a:latin typeface="Clear Sans Bold Bold"/>
                </a:rPr>
                <a:t>1</a:t>
              </a:r>
              <a:endParaRPr lang="en-US" sz="4400" u="none" spc="752">
                <a:solidFill>
                  <a:srgbClr val="2B4B82"/>
                </a:solidFill>
                <a:latin typeface="Clear Sans Bold Bold"/>
              </a:endParaRPr>
            </a:p>
          </p:txBody>
        </p:sp>
      </p:grpSp>
      <p:grpSp>
        <p:nvGrpSpPr>
          <p:cNvPr id="9" name="Group 9"/>
          <p:cNvGrpSpPr/>
          <p:nvPr/>
        </p:nvGrpSpPr>
        <p:grpSpPr>
          <a:xfrm rot="0">
            <a:off x="5298471" y="3371020"/>
            <a:ext cx="900712" cy="884024"/>
            <a:chOff x="0" y="0"/>
            <a:chExt cx="825825" cy="810524"/>
          </a:xfrm>
        </p:grpSpPr>
        <p:sp>
          <p:nvSpPr>
            <p:cNvPr id="10"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11"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Bold"/>
                </a:rPr>
                <a:t>2</a:t>
              </a:r>
              <a:endParaRPr lang="en-US" sz="4400" spc="752">
                <a:solidFill>
                  <a:srgbClr val="2B4B82"/>
                </a:solidFill>
                <a:latin typeface="Clear Sans Bold Bold"/>
              </a:endParaRPr>
            </a:p>
          </p:txBody>
        </p:sp>
      </p:grpSp>
      <p:sp>
        <p:nvSpPr>
          <p:cNvPr id="12" name="TextBox 12"/>
          <p:cNvSpPr txBox="1"/>
          <p:nvPr/>
        </p:nvSpPr>
        <p:spPr>
          <a:xfrm>
            <a:off x="1076325" y="1114425"/>
            <a:ext cx="16135350" cy="883920"/>
          </a:xfrm>
          <a:prstGeom prst="rect">
            <a:avLst/>
          </a:prstGeom>
        </p:spPr>
        <p:txBody>
          <a:bodyPr lIns="0" tIns="0" rIns="0" bIns="0" rtlCol="0" anchor="t">
            <a:spAutoFit/>
          </a:bodyPr>
          <a:lstStyle/>
          <a:p>
            <a:pPr algn="ctr">
              <a:lnSpc>
                <a:spcPts val="6720"/>
              </a:lnSpc>
            </a:pPr>
            <a:r>
              <a:rPr lang="en-US" sz="6400">
                <a:solidFill>
                  <a:srgbClr val="2B4B82"/>
                </a:solidFill>
                <a:latin typeface="Clear Sans Bold Bold"/>
              </a:rPr>
              <a:t>METHODOLOGY</a:t>
            </a:r>
            <a:endParaRPr lang="en-US" sz="6400">
              <a:solidFill>
                <a:srgbClr val="2B4B82"/>
              </a:solidFill>
              <a:latin typeface="Clear Sans Bold Bold"/>
            </a:endParaRPr>
          </a:p>
        </p:txBody>
      </p:sp>
      <p:grpSp>
        <p:nvGrpSpPr>
          <p:cNvPr id="13" name="Group 13"/>
          <p:cNvGrpSpPr/>
          <p:nvPr/>
        </p:nvGrpSpPr>
        <p:grpSpPr>
          <a:xfrm rot="0">
            <a:off x="4547992" y="4410627"/>
            <a:ext cx="2401669" cy="1513824"/>
            <a:chOff x="0" y="0"/>
            <a:chExt cx="3202226" cy="2018432"/>
          </a:xfrm>
        </p:grpSpPr>
        <p:sp>
          <p:nvSpPr>
            <p:cNvPr id="14" name="TextBox 14"/>
            <p:cNvSpPr txBox="1"/>
            <p:nvPr/>
          </p:nvSpPr>
          <p:spPr>
            <a:xfrm>
              <a:off x="0" y="-57150"/>
              <a:ext cx="3202226" cy="616279"/>
            </a:xfrm>
            <a:prstGeom prst="rect">
              <a:avLst/>
            </a:prstGeom>
          </p:spPr>
          <p:txBody>
            <a:bodyPr lIns="0" tIns="0" rIns="0" bIns="0" rtlCol="0" anchor="t">
              <a:spAutoFit/>
            </a:bodyPr>
            <a:lstStyle/>
            <a:p>
              <a:pPr marL="0" lvl="0" indent="0" algn="ctr">
                <a:lnSpc>
                  <a:spcPts val="3920"/>
                </a:lnSpc>
              </a:pPr>
              <a:r>
                <a:rPr lang="en-US" sz="2800" u="none" spc="279">
                  <a:solidFill>
                    <a:srgbClr val="2B4B82"/>
                  </a:solidFill>
                  <a:latin typeface="Clear Sans Bold Bold"/>
                </a:rPr>
                <a:t>STEP </a:t>
              </a:r>
              <a:endParaRPr lang="en-US" sz="2800" u="none" spc="279">
                <a:solidFill>
                  <a:srgbClr val="2B4B82"/>
                </a:solidFill>
                <a:latin typeface="Clear Sans Bold Bold"/>
              </a:endParaRPr>
            </a:p>
          </p:txBody>
        </p:sp>
        <p:sp>
          <p:nvSpPr>
            <p:cNvPr id="15" name="TextBox 15"/>
            <p:cNvSpPr txBox="1"/>
            <p:nvPr/>
          </p:nvSpPr>
          <p:spPr>
            <a:xfrm>
              <a:off x="0" y="925271"/>
              <a:ext cx="3202226" cy="1093161"/>
            </a:xfrm>
            <a:prstGeom prst="rect">
              <a:avLst/>
            </a:prstGeom>
          </p:spPr>
          <p:txBody>
            <a:bodyPr lIns="0" tIns="0" rIns="0" bIns="0" rtlCol="0" anchor="t">
              <a:spAutoFit/>
            </a:bodyPr>
            <a:lstStyle/>
            <a:p>
              <a:pPr algn="ctr">
                <a:lnSpc>
                  <a:spcPts val="3360"/>
                </a:lnSpc>
              </a:pPr>
              <a:r>
                <a:rPr lang="en-US" sz="2400">
                  <a:solidFill>
                    <a:srgbClr val="2B4B82"/>
                  </a:solidFill>
                  <a:latin typeface="Clear Sans Regular Bold" panose="020B0603030202020304"/>
                </a:rPr>
                <a:t>Give input and cipher key</a:t>
              </a:r>
              <a:endParaRPr lang="en-US" sz="2400">
                <a:solidFill>
                  <a:srgbClr val="2B4B82"/>
                </a:solidFill>
                <a:latin typeface="Clear Sans Regular Bold" panose="020B0603030202020304"/>
              </a:endParaRPr>
            </a:p>
          </p:txBody>
        </p:sp>
      </p:grpSp>
      <p:grpSp>
        <p:nvGrpSpPr>
          <p:cNvPr id="16" name="Group 16"/>
          <p:cNvGrpSpPr/>
          <p:nvPr/>
        </p:nvGrpSpPr>
        <p:grpSpPr>
          <a:xfrm rot="0">
            <a:off x="1123950" y="4410627"/>
            <a:ext cx="2459408" cy="1509632"/>
            <a:chOff x="0" y="0"/>
            <a:chExt cx="3279211" cy="2012842"/>
          </a:xfrm>
        </p:grpSpPr>
        <p:sp>
          <p:nvSpPr>
            <p:cNvPr id="17" name="TextBox 17"/>
            <p:cNvSpPr txBox="1"/>
            <p:nvPr/>
          </p:nvSpPr>
          <p:spPr>
            <a:xfrm>
              <a:off x="0" y="-57150"/>
              <a:ext cx="3279211" cy="622723"/>
            </a:xfrm>
            <a:prstGeom prst="rect">
              <a:avLst/>
            </a:prstGeom>
          </p:spPr>
          <p:txBody>
            <a:bodyPr lIns="0" tIns="0" rIns="0" bIns="0" rtlCol="0" anchor="t">
              <a:spAutoFit/>
            </a:bodyPr>
            <a:lstStyle/>
            <a:p>
              <a:pPr algn="ctr">
                <a:lnSpc>
                  <a:spcPts val="3920"/>
                </a:lnSpc>
              </a:pPr>
              <a:r>
                <a:rPr lang="en-US" sz="2800" spc="279">
                  <a:solidFill>
                    <a:srgbClr val="2B4B82"/>
                  </a:solidFill>
                  <a:latin typeface="Clear Sans Bold Bold"/>
                </a:rPr>
                <a:t>STEP </a:t>
              </a:r>
              <a:endParaRPr lang="en-US" sz="2800" spc="279">
                <a:solidFill>
                  <a:srgbClr val="2B4B82"/>
                </a:solidFill>
                <a:latin typeface="Clear Sans Bold Bold"/>
              </a:endParaRPr>
            </a:p>
          </p:txBody>
        </p:sp>
        <p:sp>
          <p:nvSpPr>
            <p:cNvPr id="18" name="TextBox 18"/>
            <p:cNvSpPr txBox="1"/>
            <p:nvPr/>
          </p:nvSpPr>
          <p:spPr>
            <a:xfrm>
              <a:off x="0" y="919681"/>
              <a:ext cx="3279211" cy="1093161"/>
            </a:xfrm>
            <a:prstGeom prst="rect">
              <a:avLst/>
            </a:prstGeom>
          </p:spPr>
          <p:txBody>
            <a:bodyPr lIns="0" tIns="0" rIns="0" bIns="0" rtlCol="0" anchor="t">
              <a:spAutoFit/>
            </a:bodyPr>
            <a:lstStyle/>
            <a:p>
              <a:pPr algn="ctr">
                <a:lnSpc>
                  <a:spcPts val="3360"/>
                </a:lnSpc>
              </a:pPr>
              <a:r>
                <a:rPr lang="en-US" sz="2400">
                  <a:solidFill>
                    <a:srgbClr val="2B4B82"/>
                  </a:solidFill>
                  <a:latin typeface="Clear Sans Regular Bold" panose="020B0603030202020304"/>
                </a:rPr>
                <a:t>Select the key standard</a:t>
              </a:r>
              <a:endParaRPr lang="en-US" sz="2400">
                <a:solidFill>
                  <a:srgbClr val="2B4B82"/>
                </a:solidFill>
                <a:latin typeface="Clear Sans Regular Bold" panose="020B0603030202020304"/>
              </a:endParaRPr>
            </a:p>
          </p:txBody>
        </p:sp>
      </p:grpSp>
      <p:grpSp>
        <p:nvGrpSpPr>
          <p:cNvPr id="19" name="Group 19"/>
          <p:cNvGrpSpPr/>
          <p:nvPr/>
        </p:nvGrpSpPr>
        <p:grpSpPr>
          <a:xfrm rot="0">
            <a:off x="7914296" y="4416496"/>
            <a:ext cx="2459408" cy="2358936"/>
            <a:chOff x="0" y="0"/>
            <a:chExt cx="3279211" cy="3145248"/>
          </a:xfrm>
        </p:grpSpPr>
        <p:sp>
          <p:nvSpPr>
            <p:cNvPr id="20" name="TextBox 20"/>
            <p:cNvSpPr txBox="1"/>
            <p:nvPr/>
          </p:nvSpPr>
          <p:spPr>
            <a:xfrm>
              <a:off x="0" y="-57150"/>
              <a:ext cx="3279211" cy="616279"/>
            </a:xfrm>
            <a:prstGeom prst="rect">
              <a:avLst/>
            </a:prstGeom>
          </p:spPr>
          <p:txBody>
            <a:bodyPr lIns="0" tIns="0" rIns="0" bIns="0" rtlCol="0" anchor="t">
              <a:spAutoFit/>
            </a:bodyPr>
            <a:lstStyle/>
            <a:p>
              <a:pPr marL="0" lvl="0" indent="0" algn="ctr">
                <a:lnSpc>
                  <a:spcPts val="3920"/>
                </a:lnSpc>
              </a:pPr>
              <a:r>
                <a:rPr lang="en-US" sz="2800" u="none" spc="279">
                  <a:solidFill>
                    <a:srgbClr val="2B4B82"/>
                  </a:solidFill>
                  <a:latin typeface="Clear Sans Bold Bold"/>
                </a:rPr>
                <a:t>STEP </a:t>
              </a:r>
              <a:endParaRPr lang="en-US" sz="2800" u="none" spc="279">
                <a:solidFill>
                  <a:srgbClr val="2B4B82"/>
                </a:solidFill>
                <a:latin typeface="Clear Sans Bold Bold"/>
              </a:endParaRPr>
            </a:p>
          </p:txBody>
        </p:sp>
        <p:sp>
          <p:nvSpPr>
            <p:cNvPr id="21" name="TextBox 21"/>
            <p:cNvSpPr txBox="1"/>
            <p:nvPr/>
          </p:nvSpPr>
          <p:spPr>
            <a:xfrm>
              <a:off x="0" y="925271"/>
              <a:ext cx="3279211" cy="2219977"/>
            </a:xfrm>
            <a:prstGeom prst="rect">
              <a:avLst/>
            </a:prstGeom>
          </p:spPr>
          <p:txBody>
            <a:bodyPr lIns="0" tIns="0" rIns="0" bIns="0" rtlCol="0" anchor="t">
              <a:spAutoFit/>
            </a:bodyPr>
            <a:lstStyle/>
            <a:p>
              <a:pPr algn="ctr">
                <a:lnSpc>
                  <a:spcPts val="3360"/>
                </a:lnSpc>
              </a:pPr>
              <a:r>
                <a:rPr lang="en-US" sz="2400">
                  <a:solidFill>
                    <a:srgbClr val="2B4B82"/>
                  </a:solidFill>
                  <a:latin typeface="Clear Sans Regular" panose="020B0503030202020304"/>
                </a:rPr>
                <a:t>Converting the text and cipherkey to integer array</a:t>
              </a:r>
              <a:endParaRPr lang="en-US" sz="2400">
                <a:solidFill>
                  <a:srgbClr val="2B4B82"/>
                </a:solidFill>
                <a:latin typeface="Clear Sans Regular" panose="020B0503030202020304"/>
              </a:endParaRPr>
            </a:p>
          </p:txBody>
        </p:sp>
      </p:grpSp>
      <p:grpSp>
        <p:nvGrpSpPr>
          <p:cNvPr id="22" name="Group 22"/>
          <p:cNvGrpSpPr/>
          <p:nvPr/>
        </p:nvGrpSpPr>
        <p:grpSpPr>
          <a:xfrm rot="0">
            <a:off x="11198856" y="4416496"/>
            <a:ext cx="2680634" cy="1091268"/>
            <a:chOff x="0" y="0"/>
            <a:chExt cx="3574179" cy="1455024"/>
          </a:xfrm>
        </p:grpSpPr>
        <p:sp>
          <p:nvSpPr>
            <p:cNvPr id="23" name="TextBox 23"/>
            <p:cNvSpPr txBox="1"/>
            <p:nvPr/>
          </p:nvSpPr>
          <p:spPr>
            <a:xfrm>
              <a:off x="0" y="-57150"/>
              <a:ext cx="3574179" cy="616279"/>
            </a:xfrm>
            <a:prstGeom prst="rect">
              <a:avLst/>
            </a:prstGeom>
          </p:spPr>
          <p:txBody>
            <a:bodyPr lIns="0" tIns="0" rIns="0" bIns="0" rtlCol="0" anchor="t">
              <a:spAutoFit/>
            </a:bodyPr>
            <a:lstStyle/>
            <a:p>
              <a:pPr marL="0" lvl="0" indent="0" algn="ctr">
                <a:lnSpc>
                  <a:spcPts val="3920"/>
                </a:lnSpc>
              </a:pPr>
              <a:r>
                <a:rPr lang="en-US" sz="2800" u="none" spc="279">
                  <a:solidFill>
                    <a:srgbClr val="2B4B82"/>
                  </a:solidFill>
                  <a:latin typeface="Clear Sans Bold Bold"/>
                </a:rPr>
                <a:t>STEP </a:t>
              </a:r>
              <a:endParaRPr lang="en-US" sz="2800" u="none" spc="279">
                <a:solidFill>
                  <a:srgbClr val="2B4B82"/>
                </a:solidFill>
                <a:latin typeface="Clear Sans Bold Bold"/>
              </a:endParaRPr>
            </a:p>
          </p:txBody>
        </p:sp>
        <p:sp>
          <p:nvSpPr>
            <p:cNvPr id="24" name="TextBox 24"/>
            <p:cNvSpPr txBox="1"/>
            <p:nvPr/>
          </p:nvSpPr>
          <p:spPr>
            <a:xfrm>
              <a:off x="0" y="925271"/>
              <a:ext cx="3574179" cy="529753"/>
            </a:xfrm>
            <a:prstGeom prst="rect">
              <a:avLst/>
            </a:prstGeom>
          </p:spPr>
          <p:txBody>
            <a:bodyPr lIns="0" tIns="0" rIns="0" bIns="0" rtlCol="0" anchor="t">
              <a:spAutoFit/>
            </a:bodyPr>
            <a:lstStyle/>
            <a:p>
              <a:pPr algn="ctr">
                <a:lnSpc>
                  <a:spcPts val="3360"/>
                </a:lnSpc>
              </a:pPr>
              <a:r>
                <a:rPr lang="en-US" sz="2400">
                  <a:solidFill>
                    <a:srgbClr val="2B4B82"/>
                  </a:solidFill>
                  <a:latin typeface="Clear Sans Regular Bold" panose="020B0603030202020304"/>
                </a:rPr>
                <a:t>Encrypt the data </a:t>
              </a:r>
              <a:endParaRPr lang="en-US" sz="2400">
                <a:solidFill>
                  <a:srgbClr val="2B4B82"/>
                </a:solidFill>
                <a:latin typeface="Clear Sans Regular Bold" panose="020B0603030202020304"/>
              </a:endParaRPr>
            </a:p>
          </p:txBody>
        </p:sp>
      </p:grpSp>
      <p:grpSp>
        <p:nvGrpSpPr>
          <p:cNvPr id="25" name="Group 25"/>
          <p:cNvGrpSpPr/>
          <p:nvPr/>
        </p:nvGrpSpPr>
        <p:grpSpPr>
          <a:xfrm rot="0">
            <a:off x="14521558" y="4410627"/>
            <a:ext cx="2825576" cy="2781492"/>
            <a:chOff x="0" y="0"/>
            <a:chExt cx="3767435" cy="3708656"/>
          </a:xfrm>
        </p:grpSpPr>
        <p:sp>
          <p:nvSpPr>
            <p:cNvPr id="26" name="TextBox 26"/>
            <p:cNvSpPr txBox="1"/>
            <p:nvPr/>
          </p:nvSpPr>
          <p:spPr>
            <a:xfrm>
              <a:off x="0" y="-57150"/>
              <a:ext cx="3767435" cy="616279"/>
            </a:xfrm>
            <a:prstGeom prst="rect">
              <a:avLst/>
            </a:prstGeom>
          </p:spPr>
          <p:txBody>
            <a:bodyPr lIns="0" tIns="0" rIns="0" bIns="0" rtlCol="0" anchor="t">
              <a:spAutoFit/>
            </a:bodyPr>
            <a:lstStyle/>
            <a:p>
              <a:pPr marL="0" lvl="0" indent="0" algn="ctr">
                <a:lnSpc>
                  <a:spcPts val="3920"/>
                </a:lnSpc>
              </a:pPr>
              <a:r>
                <a:rPr lang="en-US" sz="2800" u="none" spc="279">
                  <a:solidFill>
                    <a:srgbClr val="2B4B82"/>
                  </a:solidFill>
                  <a:latin typeface="Clear Sans Bold Bold"/>
                </a:rPr>
                <a:t>STEP </a:t>
              </a:r>
              <a:endParaRPr lang="en-US" sz="2800" u="none" spc="279">
                <a:solidFill>
                  <a:srgbClr val="2B4B82"/>
                </a:solidFill>
                <a:latin typeface="Clear Sans Bold Bold"/>
              </a:endParaRPr>
            </a:p>
          </p:txBody>
        </p:sp>
        <p:sp>
          <p:nvSpPr>
            <p:cNvPr id="27" name="TextBox 27"/>
            <p:cNvSpPr txBox="1"/>
            <p:nvPr/>
          </p:nvSpPr>
          <p:spPr>
            <a:xfrm>
              <a:off x="0" y="925271"/>
              <a:ext cx="3767435" cy="2783385"/>
            </a:xfrm>
            <a:prstGeom prst="rect">
              <a:avLst/>
            </a:prstGeom>
          </p:spPr>
          <p:txBody>
            <a:bodyPr lIns="0" tIns="0" rIns="0" bIns="0" rtlCol="0" anchor="t">
              <a:spAutoFit/>
            </a:bodyPr>
            <a:lstStyle/>
            <a:p>
              <a:pPr algn="ctr">
                <a:lnSpc>
                  <a:spcPts val="3360"/>
                </a:lnSpc>
              </a:pPr>
              <a:r>
                <a:rPr lang="en-US" sz="2400">
                  <a:solidFill>
                    <a:srgbClr val="2B4B82"/>
                  </a:solidFill>
                  <a:latin typeface="Clear Sans Regular" panose="020B0503030202020304"/>
                </a:rPr>
                <a:t>Decrypt the encrypted to get the complete string and now generate the graph </a:t>
              </a:r>
              <a:endParaRPr lang="en-US" sz="2400">
                <a:solidFill>
                  <a:srgbClr val="2B4B82"/>
                </a:solidFill>
                <a:latin typeface="Clear Sans Regular" panose="020B0503030202020304"/>
              </a:endParaRPr>
            </a:p>
          </p:txBody>
        </p:sp>
      </p:grpSp>
      <p:grpSp>
        <p:nvGrpSpPr>
          <p:cNvPr id="28" name="Group 28"/>
          <p:cNvGrpSpPr/>
          <p:nvPr/>
        </p:nvGrpSpPr>
        <p:grpSpPr>
          <a:xfrm rot="0">
            <a:off x="8693644" y="3371020"/>
            <a:ext cx="900712" cy="884024"/>
            <a:chOff x="0" y="0"/>
            <a:chExt cx="825825" cy="810524"/>
          </a:xfrm>
        </p:grpSpPr>
        <p:sp>
          <p:nvSpPr>
            <p:cNvPr id="29" name="Freeform 29"/>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30" name="TextBox 30"/>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panose="020B0803030202020304"/>
                </a:rPr>
                <a:t>3</a:t>
              </a:r>
              <a:endParaRPr lang="en-US" sz="4400" spc="752">
                <a:solidFill>
                  <a:srgbClr val="2B4B82"/>
                </a:solidFill>
                <a:latin typeface="Clear Sans Bold" panose="020B0803030202020304"/>
              </a:endParaRPr>
            </a:p>
          </p:txBody>
        </p:sp>
      </p:grpSp>
      <p:grpSp>
        <p:nvGrpSpPr>
          <p:cNvPr id="31" name="Group 31"/>
          <p:cNvGrpSpPr/>
          <p:nvPr/>
        </p:nvGrpSpPr>
        <p:grpSpPr>
          <a:xfrm rot="0">
            <a:off x="12088817" y="3371020"/>
            <a:ext cx="900712" cy="884024"/>
            <a:chOff x="0" y="0"/>
            <a:chExt cx="825825" cy="810524"/>
          </a:xfrm>
        </p:grpSpPr>
        <p:sp>
          <p:nvSpPr>
            <p:cNvPr id="32" name="Freeform 32"/>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33" name="TextBox 33"/>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panose="020B0803030202020304"/>
                </a:rPr>
                <a:t>4</a:t>
              </a:r>
              <a:endParaRPr lang="en-US" sz="4400" spc="752">
                <a:solidFill>
                  <a:srgbClr val="2B4B82"/>
                </a:solidFill>
                <a:latin typeface="Clear Sans Bold" panose="020B0803030202020304"/>
              </a:endParaRPr>
            </a:p>
          </p:txBody>
        </p:sp>
      </p:grpSp>
      <p:grpSp>
        <p:nvGrpSpPr>
          <p:cNvPr id="34" name="Group 34"/>
          <p:cNvGrpSpPr/>
          <p:nvPr/>
        </p:nvGrpSpPr>
        <p:grpSpPr>
          <a:xfrm rot="0">
            <a:off x="15483990" y="3371020"/>
            <a:ext cx="900712" cy="884024"/>
            <a:chOff x="0" y="0"/>
            <a:chExt cx="825825" cy="810524"/>
          </a:xfrm>
        </p:grpSpPr>
        <p:sp>
          <p:nvSpPr>
            <p:cNvPr id="35" name="Freeform 35"/>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36" name="TextBox 36"/>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panose="020B0803030202020304"/>
                </a:rPr>
                <a:t>5</a:t>
              </a:r>
              <a:endParaRPr lang="en-US" sz="4400" spc="752">
                <a:solidFill>
                  <a:srgbClr val="2B4B82"/>
                </a:solidFill>
                <a:latin typeface="Clear Sans Bold" panose="020B0803030202020304"/>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4305</Words>
  <Application>WPS Presentation</Application>
  <PresentationFormat>On-screen Show (4:3)</PresentationFormat>
  <Paragraphs>171</Paragraphs>
  <Slides>14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14</vt:i4>
      </vt:variant>
    </vt:vector>
  </HeadingPairs>
  <TitlesOfParts>
    <vt:vector size="32" baseType="lpstr">
      <vt:lpstr>Arial</vt:lpstr>
      <vt:lpstr>SimSun</vt:lpstr>
      <vt:lpstr>Wingdings</vt:lpstr>
      <vt:lpstr>Noto Serif Bold</vt:lpstr>
      <vt:lpstr>Noto Serif</vt:lpstr>
      <vt:lpstr>Clear Sans Bold Bold</vt:lpstr>
      <vt:lpstr>Segoe Print</vt:lpstr>
      <vt:lpstr>Arial</vt:lpstr>
      <vt:lpstr>Clear Sans Regular</vt:lpstr>
      <vt:lpstr>Clear Sans Bold</vt:lpstr>
      <vt:lpstr>Clear Sans Regular Bold</vt:lpstr>
      <vt:lpstr>Big Shoulders Display Bold</vt:lpstr>
      <vt:lpstr>Canva Sans Bold</vt:lpstr>
      <vt:lpstr>Canva Sans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encryption using DMS and DSP</dc:title>
  <dc:creator/>
  <cp:lastModifiedBy>sides</cp:lastModifiedBy>
  <cp:revision>3</cp:revision>
  <dcterms:created xsi:type="dcterms:W3CDTF">2006-08-16T00:00:00Z</dcterms:created>
  <dcterms:modified xsi:type="dcterms:W3CDTF">2022-12-23T11:35:12Z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B8F9DEBE251747C1BEDE272847749B8B</vt:lpwstr>
  </property>
  <property fmtid="{D5CDD505-2E9C-101B-9397-08002B2CF9AE}" pid="3" name="KSOProductBuildVer">
    <vt:lpwstr>1033-11.2.0.11214</vt:lpwstr>
  </property>
</Properties>
</file>